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2"/>
  </p:notesMasterIdLst>
  <p:handoutMasterIdLst>
    <p:handoutMasterId r:id="rId13"/>
  </p:handoutMasterIdLst>
  <p:sldIdLst>
    <p:sldId id="310" r:id="rId2"/>
    <p:sldId id="382" r:id="rId3"/>
    <p:sldId id="377" r:id="rId4"/>
    <p:sldId id="381" r:id="rId5"/>
    <p:sldId id="383" r:id="rId6"/>
    <p:sldId id="378" r:id="rId7"/>
    <p:sldId id="379" r:id="rId8"/>
    <p:sldId id="380" r:id="rId9"/>
    <p:sldId id="384" r:id="rId10"/>
    <p:sldId id="359" r:id="rId11"/>
  </p:sldIdLst>
  <p:sldSz cx="9144000" cy="6858000" type="screen4x3"/>
  <p:notesSz cx="6797675" cy="9928225"/>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6DE7"/>
    <a:srgbClr val="FF0066"/>
    <a:srgbClr val="F9E7F5"/>
    <a:srgbClr val="F1C5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Svetlý štýl 3 - zvýraznenie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258" autoAdjust="0"/>
    <p:restoredTop sz="93651" autoAdjust="0"/>
  </p:normalViewPr>
  <p:slideViewPr>
    <p:cSldViewPr>
      <p:cViewPr varScale="1">
        <p:scale>
          <a:sx n="69" d="100"/>
          <a:sy n="69" d="100"/>
        </p:scale>
        <p:origin x="-1182" y="-96"/>
      </p:cViewPr>
      <p:guideLst>
        <p:guide orient="horz" pos="2160"/>
        <p:guide pos="288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F2DCD98B-3F08-4C73-A804-AB18CF7DC612}" type="datetimeFigureOut">
              <a:rPr lang="sk-SK" smtClean="0"/>
              <a:t>2. 6. 2020</a:t>
            </a:fld>
            <a:endParaRPr lang="sk-SK"/>
          </a:p>
        </p:txBody>
      </p:sp>
      <p:sp>
        <p:nvSpPr>
          <p:cNvPr id="4" name="Zástupný symbol päty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sk-SK"/>
          </a:p>
        </p:txBody>
      </p:sp>
      <p:sp>
        <p:nvSpPr>
          <p:cNvPr id="5" name="Zástupný symbol čísla snímky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B8B54F72-7A7A-4610-A5EC-4C433CC7F1D9}" type="slidenum">
              <a:rPr lang="sk-SK" smtClean="0"/>
              <a:t>‹#›</a:t>
            </a:fld>
            <a:endParaRPr lang="sk-SK"/>
          </a:p>
        </p:txBody>
      </p:sp>
    </p:spTree>
    <p:extLst>
      <p:ext uri="{BB962C8B-B14F-4D97-AF65-F5344CB8AC3E}">
        <p14:creationId xmlns:p14="http://schemas.microsoft.com/office/powerpoint/2010/main" val="37360157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1"/>
            <a:ext cx="2946400" cy="496888"/>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idx="1"/>
          </p:nvPr>
        </p:nvSpPr>
        <p:spPr>
          <a:xfrm>
            <a:off x="3849688" y="1"/>
            <a:ext cx="2946400" cy="496888"/>
          </a:xfrm>
          <a:prstGeom prst="rect">
            <a:avLst/>
          </a:prstGeom>
        </p:spPr>
        <p:txBody>
          <a:bodyPr vert="horz" lIns="91440" tIns="45720" rIns="91440" bIns="45720" rtlCol="0"/>
          <a:lstStyle>
            <a:lvl1pPr algn="r">
              <a:defRPr sz="1200"/>
            </a:lvl1pPr>
          </a:lstStyle>
          <a:p>
            <a:fld id="{EBC1F5DB-BA02-4043-BC68-8D9F0EE20FE7}" type="datetimeFigureOut">
              <a:rPr lang="sk-SK" smtClean="0"/>
              <a:pPr/>
              <a:t>2. 6. 2020</a:t>
            </a:fld>
            <a:endParaRPr lang="sk-SK"/>
          </a:p>
        </p:txBody>
      </p:sp>
      <p:sp>
        <p:nvSpPr>
          <p:cNvPr id="4" name="Zástupný symbol obrazu snímky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symbol poznámok 4"/>
          <p:cNvSpPr>
            <a:spLocks noGrp="1"/>
          </p:cNvSpPr>
          <p:nvPr>
            <p:ph type="body" sz="quarter" idx="3"/>
          </p:nvPr>
        </p:nvSpPr>
        <p:spPr>
          <a:xfrm>
            <a:off x="679450" y="4716464"/>
            <a:ext cx="5438775" cy="4467225"/>
          </a:xfrm>
          <a:prstGeom prst="rect">
            <a:avLst/>
          </a:prstGeom>
        </p:spPr>
        <p:txBody>
          <a:bodyPr vert="horz" lIns="91440" tIns="45720" rIns="91440" bIns="45720" rtlCol="0"/>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symbol päty 5"/>
          <p:cNvSpPr>
            <a:spLocks noGrp="1"/>
          </p:cNvSpPr>
          <p:nvPr>
            <p:ph type="ftr" sz="quarter" idx="4"/>
          </p:nvPr>
        </p:nvSpPr>
        <p:spPr>
          <a:xfrm>
            <a:off x="0" y="9429751"/>
            <a:ext cx="2946400" cy="496888"/>
          </a:xfrm>
          <a:prstGeom prst="rect">
            <a:avLst/>
          </a:prstGeom>
        </p:spPr>
        <p:txBody>
          <a:bodyPr vert="horz" lIns="91440" tIns="45720" rIns="91440" bIns="45720" rtlCol="0" anchor="b"/>
          <a:lstStyle>
            <a:lvl1pPr algn="l">
              <a:defRPr sz="1200"/>
            </a:lvl1pPr>
          </a:lstStyle>
          <a:p>
            <a:endParaRPr lang="sk-SK"/>
          </a:p>
        </p:txBody>
      </p:sp>
      <p:sp>
        <p:nvSpPr>
          <p:cNvPr id="7" name="Zástupný symbol čísla snímky 6"/>
          <p:cNvSpPr>
            <a:spLocks noGrp="1"/>
          </p:cNvSpPr>
          <p:nvPr>
            <p:ph type="sldNum" sz="quarter" idx="5"/>
          </p:nvPr>
        </p:nvSpPr>
        <p:spPr>
          <a:xfrm>
            <a:off x="3849688" y="9429751"/>
            <a:ext cx="2946400" cy="496888"/>
          </a:xfrm>
          <a:prstGeom prst="rect">
            <a:avLst/>
          </a:prstGeom>
        </p:spPr>
        <p:txBody>
          <a:bodyPr vert="horz" lIns="91440" tIns="45720" rIns="91440" bIns="45720" rtlCol="0" anchor="b"/>
          <a:lstStyle>
            <a:lvl1pPr algn="r">
              <a:defRPr sz="1200"/>
            </a:lvl1pPr>
          </a:lstStyle>
          <a:p>
            <a:fld id="{F9294DF6-8F0A-4945-9FAD-DA13C9F02C05}" type="slidenum">
              <a:rPr lang="sk-SK" smtClean="0"/>
              <a:pPr/>
              <a:t>‹#›</a:t>
            </a:fld>
            <a:endParaRPr lang="sk-SK"/>
          </a:p>
        </p:txBody>
      </p:sp>
    </p:spTree>
    <p:extLst>
      <p:ext uri="{BB962C8B-B14F-4D97-AF65-F5344CB8AC3E}">
        <p14:creationId xmlns:p14="http://schemas.microsoft.com/office/powerpoint/2010/main" val="3264501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10"/>
          </p:nvPr>
        </p:nvSpPr>
        <p:spPr/>
        <p:txBody>
          <a:bodyPr/>
          <a:lstStyle/>
          <a:p>
            <a:fld id="{F9294DF6-8F0A-4945-9FAD-DA13C9F02C05}" type="slidenum">
              <a:rPr lang="sk-SK" smtClean="0"/>
              <a:pPr/>
              <a:t>1</a:t>
            </a:fld>
            <a:endParaRPr lang="sk-SK"/>
          </a:p>
        </p:txBody>
      </p:sp>
    </p:spTree>
    <p:extLst>
      <p:ext uri="{BB962C8B-B14F-4D97-AF65-F5344CB8AC3E}">
        <p14:creationId xmlns:p14="http://schemas.microsoft.com/office/powerpoint/2010/main" val="1111904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sp>
        <p:nvSpPr>
          <p:cNvPr id="8" name="Nadpis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sk-SK"/>
              <a:t>Upravte štýly predlohy textu</a:t>
            </a:r>
            <a:endParaRPr kumimoji="0" lang="en-US"/>
          </a:p>
        </p:txBody>
      </p:sp>
      <p:sp>
        <p:nvSpPr>
          <p:cNvPr id="9" name="Podnadpis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sk-SK"/>
              <a:t>Upravte štýl predlohy podnadpisov</a:t>
            </a:r>
            <a:endParaRPr kumimoji="0" lang="en-US"/>
          </a:p>
        </p:txBody>
      </p:sp>
      <p:sp>
        <p:nvSpPr>
          <p:cNvPr id="28" name="Zástupný symbol dátumu 27"/>
          <p:cNvSpPr>
            <a:spLocks noGrp="1"/>
          </p:cNvSpPr>
          <p:nvPr>
            <p:ph type="dt" sz="half" idx="10"/>
          </p:nvPr>
        </p:nvSpPr>
        <p:spPr>
          <a:xfrm>
            <a:off x="6400800" y="6355080"/>
            <a:ext cx="2286000" cy="365760"/>
          </a:xfrm>
        </p:spPr>
        <p:txBody>
          <a:bodyPr/>
          <a:lstStyle>
            <a:lvl1pPr>
              <a:defRPr sz="1400"/>
            </a:lvl1pPr>
          </a:lstStyle>
          <a:p>
            <a:fld id="{5AD05D6C-BA16-483B-AA09-B15AFEC58FFE}" type="datetimeFigureOut">
              <a:rPr lang="sk-SK" smtClean="0"/>
              <a:pPr/>
              <a:t>2. 6. 2020</a:t>
            </a:fld>
            <a:endParaRPr lang="sk-SK"/>
          </a:p>
        </p:txBody>
      </p:sp>
      <p:sp>
        <p:nvSpPr>
          <p:cNvPr id="17" name="Zástupný symbol päty 16"/>
          <p:cNvSpPr>
            <a:spLocks noGrp="1"/>
          </p:cNvSpPr>
          <p:nvPr>
            <p:ph type="ftr" sz="quarter" idx="11"/>
          </p:nvPr>
        </p:nvSpPr>
        <p:spPr>
          <a:xfrm>
            <a:off x="2898648" y="6355080"/>
            <a:ext cx="3474720" cy="365760"/>
          </a:xfrm>
        </p:spPr>
        <p:txBody>
          <a:bodyPr/>
          <a:lstStyle/>
          <a:p>
            <a:endParaRPr lang="sk-SK"/>
          </a:p>
        </p:txBody>
      </p:sp>
      <p:sp>
        <p:nvSpPr>
          <p:cNvPr id="29" name="Zástupný symbol čísla snímky 28"/>
          <p:cNvSpPr>
            <a:spLocks noGrp="1"/>
          </p:cNvSpPr>
          <p:nvPr>
            <p:ph type="sldNum" sz="quarter" idx="12"/>
          </p:nvPr>
        </p:nvSpPr>
        <p:spPr>
          <a:xfrm>
            <a:off x="1216152" y="6355080"/>
            <a:ext cx="1219200" cy="365760"/>
          </a:xfrm>
        </p:spPr>
        <p:txBody>
          <a:bodyPr/>
          <a:lstStyle/>
          <a:p>
            <a:fld id="{D9FDE7F8-ABDB-4CB5-9BD8-0C49992C2C58}" type="slidenum">
              <a:rPr lang="sk-SK" smtClean="0"/>
              <a:pPr/>
              <a:t>‹#›</a:t>
            </a:fld>
            <a:endParaRPr lang="sk-SK"/>
          </a:p>
        </p:txBody>
      </p:sp>
      <p:sp>
        <p:nvSpPr>
          <p:cNvPr id="21" name="Obdĺžnik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Obdĺžnik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Obdĺžnik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Obdĺžnik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a:t>Upravte štýly predlohy textu</a:t>
            </a:r>
            <a:endParaRPr kumimoji="0" lang="en-US"/>
          </a:p>
        </p:txBody>
      </p:sp>
      <p:sp>
        <p:nvSpPr>
          <p:cNvPr id="3" name="Zástupný symbol zvislého textu 2"/>
          <p:cNvSpPr>
            <a:spLocks noGrp="1"/>
          </p:cNvSpPr>
          <p:nvPr>
            <p:ph type="body" orient="vert" idx="1"/>
          </p:nvPr>
        </p:nvSpPr>
        <p:spPr/>
        <p:txBody>
          <a:bodyPr vert="eaVert"/>
          <a:lstStyle/>
          <a:p>
            <a:pPr lvl="0" eaLnBrk="1" latinLnBrk="0" hangingPunct="1"/>
            <a:r>
              <a:rPr lang="sk-SK"/>
              <a:t>Upravte štýl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
        <p:nvSpPr>
          <p:cNvPr id="4" name="Zástupný symbol dátumu 3"/>
          <p:cNvSpPr>
            <a:spLocks noGrp="1"/>
          </p:cNvSpPr>
          <p:nvPr>
            <p:ph type="dt" sz="half" idx="10"/>
          </p:nvPr>
        </p:nvSpPr>
        <p:spPr/>
        <p:txBody>
          <a:bodyPr/>
          <a:lstStyle/>
          <a:p>
            <a:fld id="{5AD05D6C-BA16-483B-AA09-B15AFEC58FFE}" type="datetimeFigureOut">
              <a:rPr lang="sk-SK" smtClean="0"/>
              <a:pPr/>
              <a:t>2. 6. 2020</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D9FDE7F8-ABDB-4CB5-9BD8-0C49992C2C58}" type="slidenum">
              <a:rPr lang="sk-SK" smtClean="0"/>
              <a:pPr/>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kumimoji="0" lang="sk-SK"/>
              <a:t>Upravte štýly predlohy textu</a:t>
            </a:r>
            <a:endParaRPr kumimoji="0" lang="en-US"/>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eaLnBrk="1" latinLnBrk="0" hangingPunct="1"/>
            <a:r>
              <a:rPr lang="sk-SK"/>
              <a:t>Upravte štýl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
        <p:nvSpPr>
          <p:cNvPr id="4" name="Zástupný symbol dátumu 3"/>
          <p:cNvSpPr>
            <a:spLocks noGrp="1"/>
          </p:cNvSpPr>
          <p:nvPr>
            <p:ph type="dt" sz="half" idx="10"/>
          </p:nvPr>
        </p:nvSpPr>
        <p:spPr/>
        <p:txBody>
          <a:bodyPr/>
          <a:lstStyle/>
          <a:p>
            <a:fld id="{5AD05D6C-BA16-483B-AA09-B15AFEC58FFE}" type="datetimeFigureOut">
              <a:rPr lang="sk-SK" smtClean="0"/>
              <a:pPr/>
              <a:t>2. 6. 2020</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D9FDE7F8-ABDB-4CB5-9BD8-0C49992C2C58}" type="slidenum">
              <a:rPr lang="sk-SK" smtClean="0"/>
              <a:pPr/>
              <a:t>‹#›</a:t>
            </a:fld>
            <a:endParaRPr lang="sk-SK"/>
          </a:p>
        </p:txBody>
      </p:sp>
      <p:sp>
        <p:nvSpPr>
          <p:cNvPr id="7" name="Rovná spojnica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Rovnoramenný trojuholník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ovná spojnica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a:t>Upravte štýly predlohy textu</a:t>
            </a:r>
            <a:endParaRPr kumimoji="0" lang="en-US"/>
          </a:p>
        </p:txBody>
      </p:sp>
      <p:sp>
        <p:nvSpPr>
          <p:cNvPr id="4" name="Zástupný symbol dátumu 3"/>
          <p:cNvSpPr>
            <a:spLocks noGrp="1"/>
          </p:cNvSpPr>
          <p:nvPr>
            <p:ph type="dt" sz="half" idx="10"/>
          </p:nvPr>
        </p:nvSpPr>
        <p:spPr/>
        <p:txBody>
          <a:bodyPr/>
          <a:lstStyle/>
          <a:p>
            <a:fld id="{5AD05D6C-BA16-483B-AA09-B15AFEC58FFE}" type="datetimeFigureOut">
              <a:rPr lang="sk-SK" smtClean="0"/>
              <a:pPr/>
              <a:t>2. 6. 2020</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D9FDE7F8-ABDB-4CB5-9BD8-0C49992C2C58}" type="slidenum">
              <a:rPr lang="sk-SK" smtClean="0"/>
              <a:pPr/>
              <a:t>‹#›</a:t>
            </a:fld>
            <a:endParaRPr lang="sk-SK"/>
          </a:p>
        </p:txBody>
      </p:sp>
      <p:sp>
        <p:nvSpPr>
          <p:cNvPr id="8" name="Zástupný symbol obsahu 7"/>
          <p:cNvSpPr>
            <a:spLocks noGrp="1"/>
          </p:cNvSpPr>
          <p:nvPr>
            <p:ph sz="quarter" idx="1"/>
          </p:nvPr>
        </p:nvSpPr>
        <p:spPr>
          <a:xfrm>
            <a:off x="457200" y="1219200"/>
            <a:ext cx="8229600" cy="4937760"/>
          </a:xfrm>
        </p:spPr>
        <p:txBody>
          <a:bodyPr/>
          <a:lstStyle/>
          <a:p>
            <a:pPr lvl="0" eaLnBrk="1" latinLnBrk="0" hangingPunct="1"/>
            <a:r>
              <a:rPr lang="sk-SK"/>
              <a:t>Upravte štýl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Hlavička sekcie">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sk-SK"/>
              <a:t>Upravte štýly predlohy textu</a:t>
            </a:r>
            <a:endParaRPr kumimoji="0" lang="en-US"/>
          </a:p>
        </p:txBody>
      </p:sp>
      <p:sp>
        <p:nvSpPr>
          <p:cNvPr id="3" name="Zástupný symbol textu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sk-SK"/>
              <a:t>Upravte štýl predlohy textu.</a:t>
            </a:r>
          </a:p>
        </p:txBody>
      </p:sp>
      <p:sp>
        <p:nvSpPr>
          <p:cNvPr id="4" name="Zástupný symbol dátumu 3"/>
          <p:cNvSpPr>
            <a:spLocks noGrp="1"/>
          </p:cNvSpPr>
          <p:nvPr>
            <p:ph type="dt" sz="half" idx="10"/>
          </p:nvPr>
        </p:nvSpPr>
        <p:spPr>
          <a:xfrm>
            <a:off x="6400800" y="6355080"/>
            <a:ext cx="2286000" cy="365760"/>
          </a:xfrm>
        </p:spPr>
        <p:txBody>
          <a:bodyPr/>
          <a:lstStyle/>
          <a:p>
            <a:fld id="{5AD05D6C-BA16-483B-AA09-B15AFEC58FFE}" type="datetimeFigureOut">
              <a:rPr lang="sk-SK" smtClean="0"/>
              <a:pPr/>
              <a:t>2. 6. 2020</a:t>
            </a:fld>
            <a:endParaRPr lang="sk-SK"/>
          </a:p>
        </p:txBody>
      </p:sp>
      <p:sp>
        <p:nvSpPr>
          <p:cNvPr id="5" name="Zástupný symbol päty 4"/>
          <p:cNvSpPr>
            <a:spLocks noGrp="1"/>
          </p:cNvSpPr>
          <p:nvPr>
            <p:ph type="ftr" sz="quarter" idx="11"/>
          </p:nvPr>
        </p:nvSpPr>
        <p:spPr>
          <a:xfrm>
            <a:off x="2898648" y="6355080"/>
            <a:ext cx="3474720" cy="365760"/>
          </a:xfrm>
        </p:spPr>
        <p:txBody>
          <a:bodyPr/>
          <a:lstStyle/>
          <a:p>
            <a:endParaRPr lang="sk-SK"/>
          </a:p>
        </p:txBody>
      </p:sp>
      <p:sp>
        <p:nvSpPr>
          <p:cNvPr id="6" name="Zástupný symbol čísla snímky 5"/>
          <p:cNvSpPr>
            <a:spLocks noGrp="1"/>
          </p:cNvSpPr>
          <p:nvPr>
            <p:ph type="sldNum" sz="quarter" idx="12"/>
          </p:nvPr>
        </p:nvSpPr>
        <p:spPr>
          <a:xfrm>
            <a:off x="1069848" y="6355080"/>
            <a:ext cx="1520952" cy="365760"/>
          </a:xfrm>
        </p:spPr>
        <p:txBody>
          <a:bodyPr/>
          <a:lstStyle/>
          <a:p>
            <a:fld id="{D9FDE7F8-ABDB-4CB5-9BD8-0C49992C2C58}" type="slidenum">
              <a:rPr lang="sk-SK" smtClean="0"/>
              <a:pPr/>
              <a:t>‹#›</a:t>
            </a:fld>
            <a:endParaRPr lang="sk-SK"/>
          </a:p>
        </p:txBody>
      </p:sp>
      <p:sp>
        <p:nvSpPr>
          <p:cNvPr id="7" name="Obdĺžnik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bdĺžnik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457200" y="228600"/>
            <a:ext cx="8229600" cy="914400"/>
          </a:xfrm>
        </p:spPr>
        <p:txBody>
          <a:bodyPr/>
          <a:lstStyle/>
          <a:p>
            <a:r>
              <a:rPr kumimoji="0" lang="sk-SK"/>
              <a:t>Upravte štýly predlohy textu</a:t>
            </a:r>
            <a:endParaRPr kumimoji="0" lang="en-US"/>
          </a:p>
        </p:txBody>
      </p:sp>
      <p:sp>
        <p:nvSpPr>
          <p:cNvPr id="5" name="Zástupný symbol dátumu 4"/>
          <p:cNvSpPr>
            <a:spLocks noGrp="1"/>
          </p:cNvSpPr>
          <p:nvPr>
            <p:ph type="dt" sz="half" idx="10"/>
          </p:nvPr>
        </p:nvSpPr>
        <p:spPr/>
        <p:txBody>
          <a:bodyPr/>
          <a:lstStyle/>
          <a:p>
            <a:fld id="{5AD05D6C-BA16-483B-AA09-B15AFEC58FFE}" type="datetimeFigureOut">
              <a:rPr lang="sk-SK" smtClean="0"/>
              <a:pPr/>
              <a:t>2. 6. 2020</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D9FDE7F8-ABDB-4CB5-9BD8-0C49992C2C58}" type="slidenum">
              <a:rPr lang="sk-SK" smtClean="0"/>
              <a:pPr/>
              <a:t>‹#›</a:t>
            </a:fld>
            <a:endParaRPr lang="sk-SK"/>
          </a:p>
        </p:txBody>
      </p:sp>
      <p:sp>
        <p:nvSpPr>
          <p:cNvPr id="9" name="Zástupný symbol obsahu 8"/>
          <p:cNvSpPr>
            <a:spLocks noGrp="1"/>
          </p:cNvSpPr>
          <p:nvPr>
            <p:ph sz="quarter" idx="1"/>
          </p:nvPr>
        </p:nvSpPr>
        <p:spPr>
          <a:xfrm>
            <a:off x="457200" y="1219200"/>
            <a:ext cx="4041648" cy="4937760"/>
          </a:xfrm>
        </p:spPr>
        <p:txBody>
          <a:bodyPr/>
          <a:lstStyle/>
          <a:p>
            <a:pPr lvl="0" eaLnBrk="1" latinLnBrk="0" hangingPunct="1"/>
            <a:r>
              <a:rPr lang="sk-SK"/>
              <a:t>Upravte štýl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
        <p:nvSpPr>
          <p:cNvPr id="11" name="Zástupný symbol obsahu 10"/>
          <p:cNvSpPr>
            <a:spLocks noGrp="1"/>
          </p:cNvSpPr>
          <p:nvPr>
            <p:ph sz="quarter" idx="2"/>
          </p:nvPr>
        </p:nvSpPr>
        <p:spPr>
          <a:xfrm>
            <a:off x="4632198" y="1216152"/>
            <a:ext cx="4041648" cy="4937760"/>
          </a:xfrm>
        </p:spPr>
        <p:txBody>
          <a:bodyPr/>
          <a:lstStyle/>
          <a:p>
            <a:pPr lvl="0" eaLnBrk="1" latinLnBrk="0" hangingPunct="1"/>
            <a:r>
              <a:rPr lang="sk-SK"/>
              <a:t>Upravte štýl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457200" y="228600"/>
            <a:ext cx="8229600" cy="914400"/>
          </a:xfrm>
        </p:spPr>
        <p:txBody>
          <a:bodyPr anchor="ctr"/>
          <a:lstStyle>
            <a:lvl1pPr>
              <a:defRPr/>
            </a:lvl1pPr>
          </a:lstStyle>
          <a:p>
            <a:r>
              <a:rPr kumimoji="0" lang="sk-SK"/>
              <a:t>Upravte štýly predlohy textu</a:t>
            </a:r>
            <a:endParaRPr kumimoji="0" lang="en-US"/>
          </a:p>
        </p:txBody>
      </p:sp>
      <p:sp>
        <p:nvSpPr>
          <p:cNvPr id="3" name="Zástupný symbol textu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sk-SK"/>
              <a:t>Upravte štýl predlohy textu.</a:t>
            </a:r>
          </a:p>
        </p:txBody>
      </p:sp>
      <p:sp>
        <p:nvSpPr>
          <p:cNvPr id="4" name="Zástupný symbol textu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sk-SK"/>
              <a:t>Upravte štýl predlohy textu.</a:t>
            </a:r>
          </a:p>
        </p:txBody>
      </p:sp>
      <p:sp>
        <p:nvSpPr>
          <p:cNvPr id="7" name="Zástupný symbol dátumu 6"/>
          <p:cNvSpPr>
            <a:spLocks noGrp="1"/>
          </p:cNvSpPr>
          <p:nvPr>
            <p:ph type="dt" sz="half" idx="10"/>
          </p:nvPr>
        </p:nvSpPr>
        <p:spPr/>
        <p:txBody>
          <a:bodyPr/>
          <a:lstStyle/>
          <a:p>
            <a:fld id="{5AD05D6C-BA16-483B-AA09-B15AFEC58FFE}" type="datetimeFigureOut">
              <a:rPr lang="sk-SK" smtClean="0"/>
              <a:pPr/>
              <a:t>2. 6. 2020</a:t>
            </a:fld>
            <a:endParaRPr lang="sk-SK"/>
          </a:p>
        </p:txBody>
      </p:sp>
      <p:sp>
        <p:nvSpPr>
          <p:cNvPr id="8" name="Zástupný symbol päty 7"/>
          <p:cNvSpPr>
            <a:spLocks noGrp="1"/>
          </p:cNvSpPr>
          <p:nvPr>
            <p:ph type="ftr" sz="quarter" idx="11"/>
          </p:nvPr>
        </p:nvSpPr>
        <p:spPr/>
        <p:txBody>
          <a:bodyPr/>
          <a:lstStyle/>
          <a:p>
            <a:endParaRPr lang="sk-SK"/>
          </a:p>
        </p:txBody>
      </p:sp>
      <p:sp>
        <p:nvSpPr>
          <p:cNvPr id="9" name="Zástupný symbol čísla snímky 8"/>
          <p:cNvSpPr>
            <a:spLocks noGrp="1"/>
          </p:cNvSpPr>
          <p:nvPr>
            <p:ph type="sldNum" sz="quarter" idx="12"/>
          </p:nvPr>
        </p:nvSpPr>
        <p:spPr/>
        <p:txBody>
          <a:bodyPr/>
          <a:lstStyle/>
          <a:p>
            <a:fld id="{D9FDE7F8-ABDB-4CB5-9BD8-0C49992C2C58}" type="slidenum">
              <a:rPr lang="sk-SK" smtClean="0"/>
              <a:pPr/>
              <a:t>‹#›</a:t>
            </a:fld>
            <a:endParaRPr lang="sk-SK"/>
          </a:p>
        </p:txBody>
      </p:sp>
      <p:sp>
        <p:nvSpPr>
          <p:cNvPr id="11" name="Zástupný symbol obsahu 10"/>
          <p:cNvSpPr>
            <a:spLocks noGrp="1"/>
          </p:cNvSpPr>
          <p:nvPr>
            <p:ph sz="quarter" idx="2"/>
          </p:nvPr>
        </p:nvSpPr>
        <p:spPr>
          <a:xfrm>
            <a:off x="457200" y="2133600"/>
            <a:ext cx="4038600" cy="4038600"/>
          </a:xfrm>
        </p:spPr>
        <p:txBody>
          <a:bodyPr/>
          <a:lstStyle/>
          <a:p>
            <a:pPr lvl="0" eaLnBrk="1" latinLnBrk="0" hangingPunct="1"/>
            <a:r>
              <a:rPr lang="sk-SK"/>
              <a:t>Upravte štýl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
        <p:nvSpPr>
          <p:cNvPr id="13" name="Zástupný symbol obsahu 12"/>
          <p:cNvSpPr>
            <a:spLocks noGrp="1"/>
          </p:cNvSpPr>
          <p:nvPr>
            <p:ph sz="quarter" idx="4"/>
          </p:nvPr>
        </p:nvSpPr>
        <p:spPr>
          <a:xfrm>
            <a:off x="4648200" y="2133600"/>
            <a:ext cx="4038600" cy="4038600"/>
          </a:xfrm>
        </p:spPr>
        <p:txBody>
          <a:bodyPr/>
          <a:lstStyle/>
          <a:p>
            <a:pPr lvl="0" eaLnBrk="1" latinLnBrk="0" hangingPunct="1"/>
            <a:r>
              <a:rPr lang="sk-SK"/>
              <a:t>Upravte štýl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a:xfrm>
            <a:off x="457200" y="228600"/>
            <a:ext cx="8229600" cy="914400"/>
          </a:xfrm>
        </p:spPr>
        <p:txBody>
          <a:bodyPr/>
          <a:lstStyle/>
          <a:p>
            <a:r>
              <a:rPr kumimoji="0" lang="sk-SK"/>
              <a:t>Upravte štýly predlohy textu</a:t>
            </a:r>
            <a:endParaRPr kumimoji="0" lang="en-US"/>
          </a:p>
        </p:txBody>
      </p:sp>
      <p:sp>
        <p:nvSpPr>
          <p:cNvPr id="3" name="Zástupný symbol dátumu 2"/>
          <p:cNvSpPr>
            <a:spLocks noGrp="1"/>
          </p:cNvSpPr>
          <p:nvPr>
            <p:ph type="dt" sz="half" idx="10"/>
          </p:nvPr>
        </p:nvSpPr>
        <p:spPr/>
        <p:txBody>
          <a:bodyPr/>
          <a:lstStyle/>
          <a:p>
            <a:fld id="{5AD05D6C-BA16-483B-AA09-B15AFEC58FFE}" type="datetimeFigureOut">
              <a:rPr lang="sk-SK" smtClean="0"/>
              <a:pPr/>
              <a:t>2. 6. 2020</a:t>
            </a:fld>
            <a:endParaRPr lang="sk-SK"/>
          </a:p>
        </p:txBody>
      </p:sp>
      <p:sp>
        <p:nvSpPr>
          <p:cNvPr id="4" name="Zástupný symbol päty 3"/>
          <p:cNvSpPr>
            <a:spLocks noGrp="1"/>
          </p:cNvSpPr>
          <p:nvPr>
            <p:ph type="ftr" sz="quarter" idx="11"/>
          </p:nvPr>
        </p:nvSpPr>
        <p:spPr/>
        <p:txBody>
          <a:bodyPr/>
          <a:lstStyle/>
          <a:p>
            <a:endParaRPr lang="sk-SK"/>
          </a:p>
        </p:txBody>
      </p:sp>
      <p:sp>
        <p:nvSpPr>
          <p:cNvPr id="5" name="Zástupný symbol čísla snímky 4"/>
          <p:cNvSpPr>
            <a:spLocks noGrp="1"/>
          </p:cNvSpPr>
          <p:nvPr>
            <p:ph type="sldNum" sz="quarter" idx="12"/>
          </p:nvPr>
        </p:nvSpPr>
        <p:spPr/>
        <p:txBody>
          <a:bodyPr/>
          <a:lstStyle/>
          <a:p>
            <a:fld id="{D9FDE7F8-ABDB-4CB5-9BD8-0C49992C2C58}" type="slidenum">
              <a:rPr lang="sk-SK" smtClean="0"/>
              <a:pPr/>
              <a:t>‹#›</a:t>
            </a:fld>
            <a:endParaRPr lang="sk-SK"/>
          </a:p>
        </p:txBody>
      </p:sp>
      <p:sp>
        <p:nvSpPr>
          <p:cNvPr id="6" name="Rovnoramenný trojuholní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5AD05D6C-BA16-483B-AA09-B15AFEC58FFE}" type="datetimeFigureOut">
              <a:rPr lang="sk-SK" smtClean="0"/>
              <a:pPr/>
              <a:t>2. 6. 2020</a:t>
            </a:fld>
            <a:endParaRPr lang="sk-SK"/>
          </a:p>
        </p:txBody>
      </p:sp>
      <p:sp>
        <p:nvSpPr>
          <p:cNvPr id="3" name="Zástupný symbol päty 2"/>
          <p:cNvSpPr>
            <a:spLocks noGrp="1"/>
          </p:cNvSpPr>
          <p:nvPr>
            <p:ph type="ftr" sz="quarter" idx="11"/>
          </p:nvPr>
        </p:nvSpPr>
        <p:spPr/>
        <p:txBody>
          <a:bodyPr/>
          <a:lstStyle/>
          <a:p>
            <a:endParaRPr lang="sk-SK"/>
          </a:p>
        </p:txBody>
      </p:sp>
      <p:sp>
        <p:nvSpPr>
          <p:cNvPr id="4" name="Zástupný symbol čísla snímky 3"/>
          <p:cNvSpPr>
            <a:spLocks noGrp="1"/>
          </p:cNvSpPr>
          <p:nvPr>
            <p:ph type="sldNum" sz="quarter" idx="12"/>
          </p:nvPr>
        </p:nvSpPr>
        <p:spPr/>
        <p:txBody>
          <a:bodyPr/>
          <a:lstStyle/>
          <a:p>
            <a:fld id="{D9FDE7F8-ABDB-4CB5-9BD8-0C49992C2C58}" type="slidenum">
              <a:rPr lang="sk-SK" smtClean="0"/>
              <a:pPr/>
              <a:t>‹#›</a:t>
            </a:fld>
            <a:endParaRPr lang="sk-SK"/>
          </a:p>
        </p:txBody>
      </p:sp>
      <p:sp>
        <p:nvSpPr>
          <p:cNvPr id="5" name="Rovná spojnica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Rovnoramenný trojuholní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sk-SK"/>
              <a:t>Upravte štýly predlohy textu</a:t>
            </a:r>
            <a:endParaRPr kumimoji="0" lang="en-US"/>
          </a:p>
        </p:txBody>
      </p:sp>
      <p:sp>
        <p:nvSpPr>
          <p:cNvPr id="3" name="Zástupný symbol textu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sk-SK"/>
              <a:t>Upravte štýl predlohy textu.</a:t>
            </a:r>
          </a:p>
        </p:txBody>
      </p:sp>
      <p:sp>
        <p:nvSpPr>
          <p:cNvPr id="5" name="Zástupný symbol dátumu 4"/>
          <p:cNvSpPr>
            <a:spLocks noGrp="1"/>
          </p:cNvSpPr>
          <p:nvPr>
            <p:ph type="dt" sz="half" idx="10"/>
          </p:nvPr>
        </p:nvSpPr>
        <p:spPr/>
        <p:txBody>
          <a:bodyPr/>
          <a:lstStyle/>
          <a:p>
            <a:fld id="{5AD05D6C-BA16-483B-AA09-B15AFEC58FFE}" type="datetimeFigureOut">
              <a:rPr lang="sk-SK" smtClean="0"/>
              <a:pPr/>
              <a:t>2. 6. 2020</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D9FDE7F8-ABDB-4CB5-9BD8-0C49992C2C58}" type="slidenum">
              <a:rPr lang="sk-SK" smtClean="0"/>
              <a:pPr/>
              <a:t>‹#›</a:t>
            </a:fld>
            <a:endParaRPr lang="sk-SK"/>
          </a:p>
        </p:txBody>
      </p:sp>
      <p:sp>
        <p:nvSpPr>
          <p:cNvPr id="8" name="Rovná spojnica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Rovná spojnica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Rovnoramenný trojuholní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Zástupný symbol obsahu 11"/>
          <p:cNvSpPr>
            <a:spLocks noGrp="1"/>
          </p:cNvSpPr>
          <p:nvPr>
            <p:ph sz="quarter" idx="1"/>
          </p:nvPr>
        </p:nvSpPr>
        <p:spPr>
          <a:xfrm>
            <a:off x="304800" y="304800"/>
            <a:ext cx="5715000" cy="5715000"/>
          </a:xfrm>
        </p:spPr>
        <p:txBody>
          <a:bodyPr/>
          <a:lstStyle/>
          <a:p>
            <a:pPr lvl="0" eaLnBrk="1" latinLnBrk="0" hangingPunct="1"/>
            <a:r>
              <a:rPr lang="sk-SK"/>
              <a:t>Upravte štýl predlohy textu.</a:t>
            </a:r>
          </a:p>
          <a:p>
            <a:pPr lvl="1" eaLnBrk="1" latinLnBrk="0" hangingPunct="1"/>
            <a:r>
              <a:rPr lang="sk-SK"/>
              <a:t>Druhá úroveň</a:t>
            </a:r>
          </a:p>
          <a:p>
            <a:pPr lvl="2" eaLnBrk="1" latinLnBrk="0" hangingPunct="1"/>
            <a:r>
              <a:rPr lang="sk-SK"/>
              <a:t>Tretia úroveň</a:t>
            </a:r>
          </a:p>
          <a:p>
            <a:pPr lvl="3" eaLnBrk="1" latinLnBrk="0" hangingPunct="1"/>
            <a:r>
              <a:rPr lang="sk-SK"/>
              <a:t>Štvrtá úroveň</a:t>
            </a:r>
          </a:p>
          <a:p>
            <a:pPr lvl="4" eaLnBrk="1" latinLnBrk="0" hangingPunct="1"/>
            <a:r>
              <a:rPr lang="sk-SK"/>
              <a:t>Piata úroveň</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ok s popisom">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sk-SK"/>
              <a:t>Upravte štýly predlohy textu</a:t>
            </a:r>
            <a:endParaRPr kumimoji="0" lang="en-US"/>
          </a:p>
        </p:txBody>
      </p:sp>
      <p:sp>
        <p:nvSpPr>
          <p:cNvPr id="3" name="Zástupný symbol obrázka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sk-SK"/>
              <a:t>Ak chcete pridať obrázok, kliknite na ikonu</a:t>
            </a:r>
            <a:endParaRPr kumimoji="0" lang="en-US" dirty="0"/>
          </a:p>
        </p:txBody>
      </p:sp>
      <p:sp>
        <p:nvSpPr>
          <p:cNvPr id="4" name="Zástupný symbol textu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sk-SK"/>
              <a:t>Upravte štýl predlohy textu.</a:t>
            </a:r>
          </a:p>
        </p:txBody>
      </p:sp>
      <p:sp>
        <p:nvSpPr>
          <p:cNvPr id="5" name="Zástupný symbol dátumu 4"/>
          <p:cNvSpPr>
            <a:spLocks noGrp="1"/>
          </p:cNvSpPr>
          <p:nvPr>
            <p:ph type="dt" sz="half" idx="10"/>
          </p:nvPr>
        </p:nvSpPr>
        <p:spPr/>
        <p:txBody>
          <a:bodyPr/>
          <a:lstStyle/>
          <a:p>
            <a:fld id="{5AD05D6C-BA16-483B-AA09-B15AFEC58FFE}" type="datetimeFigureOut">
              <a:rPr lang="sk-SK" smtClean="0"/>
              <a:pPr/>
              <a:t>2. 6. 2020</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D9FDE7F8-ABDB-4CB5-9BD8-0C49992C2C58}" type="slidenum">
              <a:rPr lang="sk-SK" smtClean="0"/>
              <a:pPr/>
              <a:t>‹#›</a:t>
            </a:fld>
            <a:endParaRPr lang="sk-SK"/>
          </a:p>
        </p:txBody>
      </p:sp>
      <p:sp>
        <p:nvSpPr>
          <p:cNvPr id="8" name="Rovná spojnica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Rovnoramenný trojuholní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Obdĺžnik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Zástupný symbol nadpisu 21"/>
          <p:cNvSpPr>
            <a:spLocks noGrp="1"/>
          </p:cNvSpPr>
          <p:nvPr>
            <p:ph type="title"/>
          </p:nvPr>
        </p:nvSpPr>
        <p:spPr>
          <a:xfrm>
            <a:off x="457200" y="152400"/>
            <a:ext cx="8229600" cy="990600"/>
          </a:xfrm>
          <a:prstGeom prst="rect">
            <a:avLst/>
          </a:prstGeom>
        </p:spPr>
        <p:txBody>
          <a:bodyPr vert="horz" anchor="b" anchorCtr="0">
            <a:normAutofit/>
          </a:bodyPr>
          <a:lstStyle/>
          <a:p>
            <a:r>
              <a:rPr kumimoji="0" lang="sk-SK"/>
              <a:t>Upravte štýly predlohy textu</a:t>
            </a:r>
            <a:endParaRPr kumimoji="0" lang="en-US"/>
          </a:p>
        </p:txBody>
      </p:sp>
      <p:sp>
        <p:nvSpPr>
          <p:cNvPr id="13" name="Zástupný symbol textu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sk-SK"/>
              <a:t>Upravte štýl predlohy textu.</a:t>
            </a:r>
          </a:p>
          <a:p>
            <a:pPr lvl="1" eaLnBrk="1" latinLnBrk="0" hangingPunct="1"/>
            <a:r>
              <a:rPr kumimoji="0" lang="sk-SK"/>
              <a:t>Druhá úroveň</a:t>
            </a:r>
          </a:p>
          <a:p>
            <a:pPr lvl="2" eaLnBrk="1" latinLnBrk="0" hangingPunct="1"/>
            <a:r>
              <a:rPr kumimoji="0" lang="sk-SK"/>
              <a:t>Tretia úroveň</a:t>
            </a:r>
          </a:p>
          <a:p>
            <a:pPr lvl="3" eaLnBrk="1" latinLnBrk="0" hangingPunct="1"/>
            <a:r>
              <a:rPr kumimoji="0" lang="sk-SK"/>
              <a:t>Štvrtá úroveň</a:t>
            </a:r>
          </a:p>
          <a:p>
            <a:pPr lvl="4" eaLnBrk="1" latinLnBrk="0" hangingPunct="1"/>
            <a:r>
              <a:rPr kumimoji="0" lang="sk-SK"/>
              <a:t>Piata úroveň</a:t>
            </a:r>
            <a:endParaRPr kumimoji="0" lang="en-US"/>
          </a:p>
        </p:txBody>
      </p:sp>
      <p:sp>
        <p:nvSpPr>
          <p:cNvPr id="14" name="Zástupný symbol dátumu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5AD05D6C-BA16-483B-AA09-B15AFEC58FFE}" type="datetimeFigureOut">
              <a:rPr lang="sk-SK" smtClean="0"/>
              <a:pPr/>
              <a:t>2. 6. 2020</a:t>
            </a:fld>
            <a:endParaRPr lang="sk-SK"/>
          </a:p>
        </p:txBody>
      </p:sp>
      <p:sp>
        <p:nvSpPr>
          <p:cNvPr id="3" name="Zástupný symbol päty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sk-SK"/>
          </a:p>
        </p:txBody>
      </p:sp>
      <p:sp>
        <p:nvSpPr>
          <p:cNvPr id="23" name="Zástupný symbol čísla snímky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D9FDE7F8-ABDB-4CB5-9BD8-0C49992C2C58}" type="slidenum">
              <a:rPr lang="sk-SK" smtClean="0"/>
              <a:pPr/>
              <a:t>‹#›</a:t>
            </a:fld>
            <a:endParaRPr lang="sk-SK"/>
          </a:p>
        </p:txBody>
      </p:sp>
      <p:sp>
        <p:nvSpPr>
          <p:cNvPr id="28" name="Rovná spojnica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Rovná spojnica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Rovnoramenný trojuholník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 Id="rId9"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BlokTextu 6"/>
          <p:cNvSpPr txBox="1"/>
          <p:nvPr/>
        </p:nvSpPr>
        <p:spPr>
          <a:xfrm>
            <a:off x="1164863" y="3861048"/>
            <a:ext cx="6919319" cy="923330"/>
          </a:xfrm>
          <a:prstGeom prst="rect">
            <a:avLst/>
          </a:prstGeom>
          <a:noFill/>
        </p:spPr>
        <p:txBody>
          <a:bodyPr wrap="square" rtlCol="0">
            <a:spAutoFit/>
          </a:bodyPr>
          <a:lstStyle/>
          <a:p>
            <a:pPr>
              <a:lnSpc>
                <a:spcPct val="150000"/>
              </a:lnSpc>
            </a:pPr>
            <a:r>
              <a:rPr lang="sk-SK" sz="2000" b="1" dirty="0" err="1" smtClean="0"/>
              <a:t>Review</a:t>
            </a:r>
            <a:r>
              <a:rPr lang="sk-SK" sz="2000" b="1" dirty="0" smtClean="0"/>
              <a:t> of </a:t>
            </a:r>
            <a:r>
              <a:rPr lang="sk-SK" sz="2000" b="1" dirty="0" err="1" smtClean="0"/>
              <a:t>the</a:t>
            </a:r>
            <a:r>
              <a:rPr lang="sk-SK" sz="2000" b="1" dirty="0" smtClean="0"/>
              <a:t> </a:t>
            </a:r>
            <a:r>
              <a:rPr lang="sk-SK" sz="2000" b="1" dirty="0" err="1" smtClean="0"/>
              <a:t>multilateral</a:t>
            </a:r>
            <a:r>
              <a:rPr lang="sk-SK" sz="2000" b="1" dirty="0" smtClean="0"/>
              <a:t> </a:t>
            </a:r>
            <a:r>
              <a:rPr lang="sk-SK" sz="2000" b="1" smtClean="0"/>
              <a:t>calls</a:t>
            </a:r>
            <a:endParaRPr lang="sk-SK" sz="2000" b="1" dirty="0"/>
          </a:p>
          <a:p>
            <a:r>
              <a:rPr lang="en-GB" sz="2400" b="1" dirty="0" smtClean="0">
                <a:solidFill>
                  <a:schemeClr val="tx1">
                    <a:lumMod val="50000"/>
                    <a:lumOff val="50000"/>
                  </a:schemeClr>
                </a:solidFill>
              </a:rPr>
              <a:t>XVII</a:t>
            </a:r>
            <a:r>
              <a:rPr lang="sk-SK" sz="2400" b="1" dirty="0" smtClean="0">
                <a:solidFill>
                  <a:schemeClr val="tx1">
                    <a:lumMod val="50000"/>
                    <a:lumOff val="50000"/>
                  </a:schemeClr>
                </a:solidFill>
              </a:rPr>
              <a:t>I</a:t>
            </a:r>
            <a:r>
              <a:rPr lang="en-GB" sz="2400" b="1" dirty="0" smtClean="0">
                <a:solidFill>
                  <a:schemeClr val="tx1">
                    <a:lumMod val="50000"/>
                    <a:lumOff val="50000"/>
                  </a:schemeClr>
                </a:solidFill>
              </a:rPr>
              <a:t> </a:t>
            </a:r>
            <a:r>
              <a:rPr lang="en-GB" sz="2400" b="1" dirty="0">
                <a:solidFill>
                  <a:schemeClr val="tx1">
                    <a:lumMod val="50000"/>
                    <a:lumOff val="50000"/>
                  </a:schemeClr>
                </a:solidFill>
              </a:rPr>
              <a:t>PA7 Steering Group Meeting</a:t>
            </a:r>
            <a:endParaRPr lang="sk-SK" sz="2400" dirty="0">
              <a:solidFill>
                <a:schemeClr val="tx1">
                  <a:lumMod val="50000"/>
                  <a:lumOff val="50000"/>
                </a:schemeClr>
              </a:solidFill>
              <a:latin typeface="+mj-lt"/>
            </a:endParaRPr>
          </a:p>
        </p:txBody>
      </p:sp>
      <p:pic>
        <p:nvPicPr>
          <p:cNvPr id="9" name="Obrázok 8"/>
          <p:cNvPicPr/>
          <p:nvPr/>
        </p:nvPicPr>
        <p:blipFill rotWithShape="1">
          <a:blip r:embed="rId3">
            <a:extLst>
              <a:ext uri="{28A0092B-C50C-407E-A947-70E740481C1C}">
                <a14:useLocalDpi xmlns:a14="http://schemas.microsoft.com/office/drawing/2010/main" val="0"/>
              </a:ext>
            </a:extLst>
          </a:blip>
          <a:srcRect l="23895" t="11297" r="58413" b="79366"/>
          <a:stretch/>
        </p:blipFill>
        <p:spPr bwMode="auto">
          <a:xfrm>
            <a:off x="25224" y="6047338"/>
            <a:ext cx="1810472" cy="550014"/>
          </a:xfrm>
          <a:prstGeom prst="rect">
            <a:avLst/>
          </a:prstGeom>
          <a:ln>
            <a:noFill/>
          </a:ln>
          <a:extLst>
            <a:ext uri="{53640926-AAD7-44D8-BBD7-CCE9431645EC}">
              <a14:shadowObscured xmlns:a14="http://schemas.microsoft.com/office/drawing/2010/main"/>
            </a:ext>
          </a:extLst>
        </p:spPr>
      </p:pic>
      <p:pic>
        <p:nvPicPr>
          <p:cNvPr id="1026" name="Picture 2" descr="Image result for danube transnational program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5814" y="5957057"/>
            <a:ext cx="2061023" cy="62046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News"/>
          <p:cNvPicPr>
            <a:picLocks noChangeAspect="1" noChangeArrowheads="1"/>
          </p:cNvPicPr>
          <p:nvPr/>
        </p:nvPicPr>
        <p:blipFill rotWithShape="1">
          <a:blip r:embed="rId5">
            <a:extLst>
              <a:ext uri="{28A0092B-C50C-407E-A947-70E740481C1C}">
                <a14:useLocalDpi xmlns:a14="http://schemas.microsoft.com/office/drawing/2010/main" val="0"/>
              </a:ext>
            </a:extLst>
          </a:blip>
          <a:srcRect b="3027"/>
          <a:stretch/>
        </p:blipFill>
        <p:spPr bwMode="auto">
          <a:xfrm>
            <a:off x="-7055" y="0"/>
            <a:ext cx="9085095" cy="358943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niversity of Belgrad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2160" y="6032532"/>
            <a:ext cx="1813924" cy="54499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VÃ½sledok vyhÄ¾adÃ¡vania obrÃ¡zkov pre dopyt eu flag ipa partne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99530" y="5805263"/>
            <a:ext cx="872344" cy="792089"/>
          </a:xfrm>
          <a:prstGeom prst="rect">
            <a:avLst/>
          </a:prstGeom>
          <a:noFill/>
          <a:extLst>
            <a:ext uri="{909E8E84-426E-40DD-AFC4-6F175D3DCCD1}">
              <a14:hiddenFill xmlns:a14="http://schemas.microsoft.com/office/drawing/2010/main">
                <a:solidFill>
                  <a:srgbClr val="FFFFFF"/>
                </a:solidFill>
              </a14:hiddenFill>
            </a:ext>
          </a:extLst>
        </p:spPr>
      </p:pic>
      <p:sp>
        <p:nvSpPr>
          <p:cNvPr id="4" name="Nadpis 3"/>
          <p:cNvSpPr>
            <a:spLocks noGrp="1"/>
          </p:cNvSpPr>
          <p:nvPr>
            <p:ph type="ctrTitle"/>
          </p:nvPr>
        </p:nvSpPr>
        <p:spPr>
          <a:xfrm>
            <a:off x="1164863" y="5179028"/>
            <a:ext cx="7128792" cy="410212"/>
          </a:xfrm>
        </p:spPr>
        <p:txBody>
          <a:bodyPr>
            <a:noAutofit/>
          </a:bodyPr>
          <a:lstStyle/>
          <a:p>
            <a:pPr algn="l"/>
            <a:r>
              <a:rPr lang="sk-SK" sz="2000" b="1" dirty="0">
                <a:solidFill>
                  <a:schemeClr val="tx1">
                    <a:lumMod val="50000"/>
                    <a:lumOff val="50000"/>
                  </a:schemeClr>
                </a:solidFill>
              </a:rPr>
              <a:t>3</a:t>
            </a:r>
            <a:r>
              <a:rPr lang="sk-SK" sz="2000" b="1" dirty="0" smtClean="0">
                <a:solidFill>
                  <a:schemeClr val="tx1">
                    <a:lumMod val="50000"/>
                    <a:lumOff val="50000"/>
                  </a:schemeClr>
                </a:solidFill>
              </a:rPr>
              <a:t> </a:t>
            </a:r>
            <a:r>
              <a:rPr lang="sk-SK" sz="2000" b="1" dirty="0" err="1" smtClean="0">
                <a:solidFill>
                  <a:schemeClr val="tx1">
                    <a:lumMod val="50000"/>
                    <a:lumOff val="50000"/>
                  </a:schemeClr>
                </a:solidFill>
              </a:rPr>
              <a:t>June</a:t>
            </a:r>
            <a:r>
              <a:rPr lang="sk-SK" sz="2000" b="1" dirty="0" smtClean="0">
                <a:solidFill>
                  <a:schemeClr val="tx1">
                    <a:lumMod val="50000"/>
                    <a:lumOff val="50000"/>
                  </a:schemeClr>
                </a:solidFill>
              </a:rPr>
              <a:t> 2020</a:t>
            </a:r>
            <a:r>
              <a:rPr lang="sk-SK" sz="2000" b="1" dirty="0">
                <a:solidFill>
                  <a:schemeClr val="tx1">
                    <a:lumMod val="50000"/>
                    <a:lumOff val="50000"/>
                  </a:schemeClr>
                </a:solidFill>
              </a:rPr>
              <a:t>                           </a:t>
            </a:r>
            <a:r>
              <a:rPr lang="sk-SK" sz="2000" b="1" dirty="0" smtClean="0">
                <a:solidFill>
                  <a:schemeClr val="tx1">
                    <a:lumMod val="50000"/>
                    <a:lumOff val="50000"/>
                  </a:schemeClr>
                </a:solidFill>
              </a:rPr>
              <a:t>Online</a:t>
            </a:r>
            <a:endParaRPr lang="sk-SK" sz="2000" b="1" dirty="0">
              <a:solidFill>
                <a:schemeClr val="tx1">
                  <a:lumMod val="50000"/>
                  <a:lumOff val="50000"/>
                </a:schemeClr>
              </a:solidFill>
            </a:endParaRPr>
          </a:p>
        </p:txBody>
      </p:sp>
      <p:pic>
        <p:nvPicPr>
          <p:cNvPr id="10" name="Picture 4" descr="University of Belgrad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586320" y="4232545"/>
            <a:ext cx="152169" cy="4571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VTI SR &gt; Pre médiá"/>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172399" y="5778330"/>
            <a:ext cx="907745" cy="909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48133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dĺžnik 3"/>
          <p:cNvSpPr/>
          <p:nvPr/>
        </p:nvSpPr>
        <p:spPr>
          <a:xfrm>
            <a:off x="310791" y="6258211"/>
            <a:ext cx="8496944" cy="5711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3" name="Zástupný symbol obsahu 2"/>
          <p:cNvSpPr>
            <a:spLocks noGrp="1"/>
          </p:cNvSpPr>
          <p:nvPr>
            <p:ph sz="quarter" idx="1"/>
          </p:nvPr>
        </p:nvSpPr>
        <p:spPr>
          <a:xfrm>
            <a:off x="337244" y="1681572"/>
            <a:ext cx="8820472" cy="2010186"/>
          </a:xfrm>
        </p:spPr>
        <p:txBody>
          <a:bodyPr>
            <a:normAutofit/>
          </a:bodyPr>
          <a:lstStyle/>
          <a:p>
            <a:pPr marL="0" indent="0">
              <a:buNone/>
            </a:pPr>
            <a:endParaRPr lang="en-GB" dirty="0"/>
          </a:p>
          <a:p>
            <a:pPr marL="0" indent="0">
              <a:buNone/>
            </a:pPr>
            <a:endParaRPr lang="sk-SK" u="sng" dirty="0"/>
          </a:p>
          <a:p>
            <a:pPr marL="0" indent="0">
              <a:buNone/>
            </a:pPr>
            <a:r>
              <a:rPr lang="sk-SK" sz="2400" dirty="0" smtClean="0">
                <a:solidFill>
                  <a:srgbClr val="0070C0"/>
                </a:solidFill>
              </a:rPr>
              <a:t>                                tomas.tabis@minedu.sk</a:t>
            </a:r>
            <a:r>
              <a:rPr lang="sk-SK" sz="2400" dirty="0">
                <a:solidFill>
                  <a:srgbClr val="0070C0"/>
                </a:solidFill>
              </a:rPr>
              <a:t>		</a:t>
            </a:r>
            <a:r>
              <a:rPr lang="en-US" sz="2400" dirty="0">
                <a:solidFill>
                  <a:srgbClr val="0070C0"/>
                </a:solidFill>
              </a:rPr>
              <a:t>     </a:t>
            </a:r>
            <a:endParaRPr lang="en-GB" dirty="0"/>
          </a:p>
        </p:txBody>
      </p:sp>
      <p:pic>
        <p:nvPicPr>
          <p:cNvPr id="7" name="Picture 2" descr="C:\Users\Blaskó\Desktop\4da56c6e4199ee90672a68bb2f18884f-Brows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3902" y="4102340"/>
            <a:ext cx="453097" cy="45309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Users\Blaskó\Desktop\square-facebook-5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3902" y="4731229"/>
            <a:ext cx="449586" cy="449586"/>
          </a:xfrm>
          <a:prstGeom prst="rect">
            <a:avLst/>
          </a:prstGeom>
          <a:noFill/>
          <a:extLst>
            <a:ext uri="{909E8E84-426E-40DD-AFC4-6F175D3DCCD1}">
              <a14:hiddenFill xmlns:a14="http://schemas.microsoft.com/office/drawing/2010/main">
                <a:solidFill>
                  <a:srgbClr val="FFFFFF"/>
                </a:solidFill>
              </a14:hiddenFill>
            </a:ext>
          </a:extLst>
        </p:spPr>
      </p:pic>
      <p:sp>
        <p:nvSpPr>
          <p:cNvPr id="6" name="Obdĺžnik 5"/>
          <p:cNvSpPr/>
          <p:nvPr/>
        </p:nvSpPr>
        <p:spPr>
          <a:xfrm>
            <a:off x="310791" y="908720"/>
            <a:ext cx="8496944"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pic>
        <p:nvPicPr>
          <p:cNvPr id="10" name="Picture 2" descr="Image result for thank you for attention icon"/>
          <p:cNvPicPr>
            <a:picLocks noChangeAspect="1" noChangeArrowheads="1"/>
          </p:cNvPicPr>
          <p:nvPr/>
        </p:nvPicPr>
        <p:blipFill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t="30523" b="33058"/>
          <a:stretch/>
        </p:blipFill>
        <p:spPr bwMode="auto">
          <a:xfrm>
            <a:off x="1207554" y="200330"/>
            <a:ext cx="6768751" cy="1848827"/>
          </a:xfrm>
          <a:prstGeom prst="rect">
            <a:avLst/>
          </a:prstGeom>
          <a:noFill/>
          <a:extLst>
            <a:ext uri="{909E8E84-426E-40DD-AFC4-6F175D3DCCD1}">
              <a14:hiddenFill xmlns:a14="http://schemas.microsoft.com/office/drawing/2010/main">
                <a:solidFill>
                  <a:srgbClr val="FFFFFF"/>
                </a:solidFill>
              </a14:hiddenFill>
            </a:ext>
          </a:extLst>
        </p:spPr>
      </p:pic>
      <p:sp>
        <p:nvSpPr>
          <p:cNvPr id="12" name="AutoShape 4" descr="Image result for arrow ic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k-SK"/>
          </a:p>
        </p:txBody>
      </p:sp>
      <p:sp>
        <p:nvSpPr>
          <p:cNvPr id="13" name="Obdĺžnik 12"/>
          <p:cNvSpPr/>
          <p:nvPr/>
        </p:nvSpPr>
        <p:spPr>
          <a:xfrm>
            <a:off x="1583152" y="3838355"/>
            <a:ext cx="6179646" cy="646331"/>
          </a:xfrm>
          <a:prstGeom prst="rect">
            <a:avLst/>
          </a:prstGeom>
          <a:noFill/>
        </p:spPr>
        <p:txBody>
          <a:bodyPr wrap="square" lIns="91440" tIns="45720" rIns="91440" bIns="45720">
            <a:spAutoFit/>
          </a:bodyPr>
          <a:lstStyle/>
          <a:p>
            <a:pPr algn="ctr"/>
            <a:r>
              <a:rPr lang="en-GB" sz="3600" b="1" cap="none" spc="0" dirty="0">
                <a:ln w="1905"/>
                <a:solidFill>
                  <a:srgbClr val="7030A0"/>
                </a:solidFill>
                <a:effectLst>
                  <a:innerShdw blurRad="69850" dist="43180" dir="5400000">
                    <a:srgbClr val="000000">
                      <a:alpha val="65000"/>
                    </a:srgbClr>
                  </a:innerShdw>
                </a:effectLst>
              </a:rPr>
              <a:t>For more information:</a:t>
            </a:r>
            <a:endParaRPr lang="sk-SK" sz="3600" b="1" cap="none" spc="0" dirty="0">
              <a:ln w="1905"/>
              <a:solidFill>
                <a:srgbClr val="7030A0"/>
              </a:solidFill>
              <a:effectLst>
                <a:innerShdw blurRad="69850" dist="43180" dir="5400000">
                  <a:srgbClr val="000000">
                    <a:alpha val="65000"/>
                  </a:srgbClr>
                </a:innerShdw>
              </a:effectLst>
            </a:endParaRPr>
          </a:p>
        </p:txBody>
      </p:sp>
      <p:pic>
        <p:nvPicPr>
          <p:cNvPr id="8194"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73621" b="56590"/>
          <a:stretch/>
        </p:blipFill>
        <p:spPr bwMode="auto">
          <a:xfrm>
            <a:off x="773902" y="5376272"/>
            <a:ext cx="554335" cy="513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Obdĺžnik 13"/>
          <p:cNvSpPr/>
          <p:nvPr/>
        </p:nvSpPr>
        <p:spPr>
          <a:xfrm>
            <a:off x="1469440" y="1743630"/>
            <a:ext cx="6179646" cy="646331"/>
          </a:xfrm>
          <a:prstGeom prst="rect">
            <a:avLst/>
          </a:prstGeom>
          <a:noFill/>
        </p:spPr>
        <p:txBody>
          <a:bodyPr wrap="square" lIns="91440" tIns="45720" rIns="91440" bIns="45720">
            <a:spAutoFit/>
          </a:bodyPr>
          <a:lstStyle/>
          <a:p>
            <a:pPr algn="ctr"/>
            <a:r>
              <a:rPr lang="sk-SK" sz="3600" b="1" cap="none" spc="0" dirty="0" err="1">
                <a:ln w="1905"/>
                <a:solidFill>
                  <a:srgbClr val="7030A0"/>
                </a:solidFill>
                <a:effectLst>
                  <a:innerShdw blurRad="69850" dist="43180" dir="5400000">
                    <a:srgbClr val="000000">
                      <a:alpha val="65000"/>
                    </a:srgbClr>
                  </a:innerShdw>
                </a:effectLst>
              </a:rPr>
              <a:t>Contact</a:t>
            </a:r>
            <a:r>
              <a:rPr lang="sk-SK" sz="3600" b="1" cap="none" spc="0" dirty="0">
                <a:ln w="1905"/>
                <a:solidFill>
                  <a:srgbClr val="7030A0"/>
                </a:solidFill>
                <a:effectLst>
                  <a:innerShdw blurRad="69850" dist="43180" dir="5400000">
                    <a:srgbClr val="000000">
                      <a:alpha val="65000"/>
                    </a:srgbClr>
                  </a:innerShdw>
                </a:effectLst>
              </a:rPr>
              <a:t> </a:t>
            </a:r>
            <a:r>
              <a:rPr lang="sk-SK" sz="3600" b="1" cap="none" spc="0" dirty="0" err="1">
                <a:ln w="1905"/>
                <a:solidFill>
                  <a:srgbClr val="7030A0"/>
                </a:solidFill>
                <a:effectLst>
                  <a:innerShdw blurRad="69850" dist="43180" dir="5400000">
                    <a:srgbClr val="000000">
                      <a:alpha val="65000"/>
                    </a:srgbClr>
                  </a:innerShdw>
                </a:effectLst>
              </a:rPr>
              <a:t>details</a:t>
            </a:r>
            <a:r>
              <a:rPr lang="sk-SK" sz="3600" b="1" cap="none" spc="0" dirty="0">
                <a:ln w="1905"/>
                <a:solidFill>
                  <a:srgbClr val="7030A0"/>
                </a:solidFill>
                <a:effectLst>
                  <a:innerShdw blurRad="69850" dist="43180" dir="5400000">
                    <a:srgbClr val="000000">
                      <a:alpha val="65000"/>
                    </a:srgbClr>
                  </a:innerShdw>
                </a:effectLst>
              </a:rPr>
              <a:t>:</a:t>
            </a:r>
          </a:p>
        </p:txBody>
      </p:sp>
      <p:sp>
        <p:nvSpPr>
          <p:cNvPr id="15" name="Zástupný symbol obsahu 2"/>
          <p:cNvSpPr txBox="1">
            <a:spLocks/>
          </p:cNvSpPr>
          <p:nvPr/>
        </p:nvSpPr>
        <p:spPr>
          <a:xfrm>
            <a:off x="1682635" y="4190355"/>
            <a:ext cx="6336704" cy="2010186"/>
          </a:xfrm>
          <a:prstGeom prst="rect">
            <a:avLst/>
          </a:prstGeom>
        </p:spPr>
        <p:txBody>
          <a:bodyPr vert="horz">
            <a:normAutofit fontScale="92500" lnSpcReduction="10000"/>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buFont typeface="Wingdings 3"/>
              <a:buNone/>
            </a:pPr>
            <a:endParaRPr lang="en-GB" dirty="0"/>
          </a:p>
          <a:p>
            <a:pPr marL="0" indent="0" algn="ctr">
              <a:buNone/>
            </a:pPr>
            <a:r>
              <a:rPr lang="sk-SK" dirty="0">
                <a:solidFill>
                  <a:srgbClr val="0070C0"/>
                </a:solidFill>
              </a:rPr>
              <a:t>www.danubeknowledgesociety.eu</a:t>
            </a:r>
          </a:p>
          <a:p>
            <a:pPr marL="0" indent="0" algn="ctr">
              <a:buNone/>
            </a:pPr>
            <a:r>
              <a:rPr lang="sk-SK" dirty="0">
                <a:solidFill>
                  <a:srgbClr val="0070C0"/>
                </a:solidFill>
              </a:rPr>
              <a:t>f</a:t>
            </a:r>
            <a:r>
              <a:rPr lang="en-GB" dirty="0">
                <a:solidFill>
                  <a:srgbClr val="0070C0"/>
                </a:solidFill>
              </a:rPr>
              <a:t>acebook.com/</a:t>
            </a:r>
            <a:r>
              <a:rPr lang="en-GB" dirty="0" err="1">
                <a:solidFill>
                  <a:srgbClr val="0070C0"/>
                </a:solidFill>
              </a:rPr>
              <a:t>DanubeKnowledgeSociety</a:t>
            </a:r>
            <a:endParaRPr lang="sk-SK" dirty="0">
              <a:solidFill>
                <a:srgbClr val="0070C0"/>
              </a:solidFill>
            </a:endParaRPr>
          </a:p>
          <a:p>
            <a:pPr marL="0" lvl="1" indent="0" algn="ctr">
              <a:spcBef>
                <a:spcPts val="600"/>
              </a:spcBef>
              <a:buClr>
                <a:schemeClr val="accent1"/>
              </a:buClr>
              <a:buNone/>
            </a:pPr>
            <a:r>
              <a:rPr lang="en-US" sz="2600" dirty="0">
                <a:solidFill>
                  <a:srgbClr val="0070C0"/>
                </a:solidFill>
              </a:rPr>
              <a:t>#</a:t>
            </a:r>
            <a:r>
              <a:rPr lang="sk-SK" sz="2600" dirty="0" err="1">
                <a:solidFill>
                  <a:srgbClr val="0070C0"/>
                </a:solidFill>
              </a:rPr>
              <a:t>DanubeKnowledgeSociety</a:t>
            </a:r>
            <a:r>
              <a:rPr lang="en-US" sz="2600" dirty="0">
                <a:solidFill>
                  <a:srgbClr val="0070C0"/>
                </a:solidFill>
              </a:rPr>
              <a:t> </a:t>
            </a:r>
            <a:r>
              <a:rPr lang="sk-SK" sz="2600" dirty="0">
                <a:solidFill>
                  <a:srgbClr val="0070C0"/>
                </a:solidFill>
              </a:rPr>
              <a:t> </a:t>
            </a:r>
            <a:endParaRPr lang="sk-SK" sz="2600" dirty="0" smtClean="0">
              <a:solidFill>
                <a:srgbClr val="0070C0"/>
              </a:solidFill>
            </a:endParaRPr>
          </a:p>
          <a:p>
            <a:pPr marL="0" lvl="1" indent="0" algn="ctr">
              <a:spcBef>
                <a:spcPts val="600"/>
              </a:spcBef>
              <a:buClr>
                <a:schemeClr val="accent1"/>
              </a:buClr>
              <a:buNone/>
            </a:pPr>
            <a:r>
              <a:rPr lang="sk-SK" dirty="0">
                <a:solidFill>
                  <a:srgbClr val="0070C0"/>
                </a:solidFill>
              </a:rPr>
              <a:t>@</a:t>
            </a:r>
            <a:r>
              <a:rPr lang="sk-SK" dirty="0" err="1">
                <a:solidFill>
                  <a:srgbClr val="0070C0"/>
                </a:solidFill>
              </a:rPr>
              <a:t>EUSDR_knowledge</a:t>
            </a:r>
            <a:endParaRPr lang="en-GB" sz="2600" dirty="0">
              <a:solidFill>
                <a:srgbClr val="0070C0"/>
              </a:solidFill>
            </a:endParaRPr>
          </a:p>
          <a:p>
            <a:pPr marL="0" indent="0">
              <a:buFont typeface="Wingdings 3"/>
              <a:buNone/>
            </a:pPr>
            <a:endParaRPr lang="sk-SK" u="sng" dirty="0"/>
          </a:p>
          <a:p>
            <a:pPr marL="0" indent="0" algn="ctr">
              <a:buFont typeface="Wingdings 3"/>
              <a:buNone/>
            </a:pPr>
            <a:endParaRPr lang="sk-SK" u="sng" dirty="0">
              <a:solidFill>
                <a:srgbClr val="7030A0"/>
              </a:solidFill>
            </a:endParaRPr>
          </a:p>
          <a:p>
            <a:pPr marL="0" indent="0" algn="ctr">
              <a:buFont typeface="Wingdings 3"/>
              <a:buNone/>
            </a:pPr>
            <a:endParaRPr lang="sk-SK" u="sng" dirty="0">
              <a:solidFill>
                <a:srgbClr val="7030A0"/>
              </a:solidFill>
            </a:endParaRPr>
          </a:p>
          <a:p>
            <a:pPr>
              <a:buFont typeface="Arial" panose="020B0604020202020204" pitchFamily="34" charset="0"/>
              <a:buChar char="•"/>
            </a:pPr>
            <a:endParaRPr lang="sk-SK" b="1" dirty="0">
              <a:solidFill>
                <a:srgbClr val="0E4194"/>
              </a:solidFill>
            </a:endParaRPr>
          </a:p>
          <a:p>
            <a:pPr marL="457200" lvl="1" indent="0" algn="ctr">
              <a:lnSpc>
                <a:spcPct val="150000"/>
              </a:lnSpc>
              <a:buClr>
                <a:srgbClr val="0E4194"/>
              </a:buClr>
              <a:buSzPct val="25000"/>
              <a:buFont typeface="Wingdings 3"/>
              <a:buNone/>
            </a:pPr>
            <a:endParaRPr lang="en-GB" dirty="0">
              <a:solidFill>
                <a:srgbClr val="7030A0"/>
              </a:solidFill>
            </a:endParaRPr>
          </a:p>
          <a:p>
            <a:pPr marL="0" indent="0">
              <a:buFont typeface="Wingdings 3"/>
              <a:buNone/>
            </a:pPr>
            <a:endParaRPr lang="en-GB" dirty="0"/>
          </a:p>
          <a:p>
            <a:endParaRPr lang="en-GB" dirty="0"/>
          </a:p>
        </p:txBody>
      </p:sp>
      <p:sp>
        <p:nvSpPr>
          <p:cNvPr id="2" name="AutoShape 2" descr="Image result for number 1 transparent background"/>
          <p:cNvSpPr>
            <a:spLocks noChangeAspect="1" noChangeArrowheads="1"/>
          </p:cNvSpPr>
          <p:nvPr/>
        </p:nvSpPr>
        <p:spPr bwMode="auto">
          <a:xfrm>
            <a:off x="1483073" y="573699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k-SK"/>
          </a:p>
        </p:txBody>
      </p:sp>
      <p:sp>
        <p:nvSpPr>
          <p:cNvPr id="5" name="AutoShape 2" descr="data:image/png;base64,iVBORw0KGgoAAAANSUhEUgAAAJcAAACXCAMAAAAvQTlLAAAAXVBMVEUdofL///8AnfIAmvEUn/IAmPHw+P72+/7g8P37/v9LrvSt1/mazvjr9f5it/XK5fvZ7fx3v/bU6vw0p/O+4Pu22/qRyvfF4vttu/Wm1PmGxvd9wvY/qvMAk/FXs/TIycWmAAAEZElEQVR4nO2b6Y6zOgyGg2OWpuxbgTLc/2We0O2jA4WEhI6O5OfHSJU64cU4bxyTMkYQBEEQBEEQBEEQBEEQBPENEBFA/sG/FjIFeDFcu7ruMsFc+Gs1DxBYnUe+M3Lyoku2FLSvhxEhLp13vLPg71+CIuxNrqH/L8BK35nhhfBvLEReRwFfGWSLuNBVxq+nuaqRIL6nmZwMIpTKY4OswzThWsKQt8uqJH7D2ThFm8STn1KD/MLGcSqd20L8nVlvhEVcX+7hPDUGungiR2g18oCf12Q5p+CVeZVBdqHwbnepfGcQrsqaJpuJS0D3CL+r9n0UH1J+hi9uunaKw+dTaRVzLFCU5QkYVwSR7dPFkudApatwa1gryooEB87jMrruDFj0GiovNkOGk6+vcaqgiLtxWqrmx+xCE9+O+q0JBJlatNIqv0/LfJeqUdfbbdYbEeOpmq4n+e60Z+/Tq8I1Zdh7WrI8sdcqkP26kvToz2M9TUWRoDdwsNm8T9jH5RI/L4yL0TJZtS/zAduPE3Phyx/JtcuUKbAUgqDmsDhori4rMZIly4nFdcULi7kyVDZ7xw9NKkK24pRBW/xeALBQc1XJxVDWatmSZz2fZppGvC7GOw4QK8NHZcdcqe15FeX8Ssx3QlCtXyJoG1Egv21fVyvVKebxkhXVwtbmHS+9nLumZz/KNaEFXYyr1i7OSbUmdEobO1rUsCVFKlNd42qIhWaZsE1rqAt7IV0KemVjUiQ0bKPg4JTD2Jix/Civprp6OUh6vvZFqZzTCvgmO9qbruKxNfYjm7r2F4QvlJcWHQLjBqK6heuQ79sFTQBlU9VBp9/xIV5CbyuhRmxu99y+2TuOWa16Axr7snIbzWm0vggZr0J3XcsVvgGnzEp/nG8UhtpEhQ1ZzLq3lsYucce2V1hwiYewYbOU1sCzpEoCg8VHqdoRVQHtFWD+YPXVGnSWkiyx/MYPitBKlpm8E5oxvjxEF69lamqyqSWTeJANfVEU/dW4nN7bF1+G63Tc1tjd6V0G17onOjS2sz7ZvqYCid3sGqsKG5PRt7YEvVh5CauOeV0/B817Ad4R5xLMqwqj98afgdhQ1/mgMycQG0UsOOwoDAiDHLNcR7yBuP6yf43mgLn4D2h2FmLnQ2XJkP0M1Y6neVTOT5VB37S5p1VYpN85/oXc/dGxMxvteiXAPWvEK/3SATSETCfFrLxEUFDl9lqdgeQrpx4RhJ6HhXqnx/YBblzpFWL14bKAMxFq7ruj32cdrYBPgLucNedct2atto/07KHJ4kESZ12b7CglguygZzgkOu8UvxQsNtp6vLu5mh+SWU+AXXeVXEF2sMXLnG90exJ+HsMXvBRYo+Pvp6qBLx0eR2BdqjQhvbxjy0d3jlIGor5s2JdXduLDgaJjpbEhTKKlgtCPgkst2J/9LkH6Poqma6skD6LI86IgTcpzeI174N9I9RVev9jA24fbWvXHkgiCIAiCIAiCIAiCIAjif8d/KlY0EgRk7OkAAAAASUVORK5CYII="/>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k-SK"/>
          </a:p>
        </p:txBody>
      </p:sp>
      <p:pic>
        <p:nvPicPr>
          <p:cNvPr id="1028" name="Picture 4" descr="Twitter nefunguje? Aktuálne problémy a výpadky | Downdetecto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6922" y="5970811"/>
            <a:ext cx="601315" cy="5171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9254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solidFill>
                  <a:srgbClr val="7030A0"/>
                </a:solidFill>
              </a:rPr>
              <a:t>Multilateral</a:t>
            </a:r>
            <a:r>
              <a:rPr lang="sk-SK" b="1" dirty="0" smtClean="0">
                <a:solidFill>
                  <a:srgbClr val="7030A0"/>
                </a:solidFill>
              </a:rPr>
              <a:t> </a:t>
            </a:r>
            <a:r>
              <a:rPr lang="sk-SK" b="1" dirty="0" err="1" smtClean="0">
                <a:solidFill>
                  <a:srgbClr val="7030A0"/>
                </a:solidFill>
              </a:rPr>
              <a:t>calls</a:t>
            </a:r>
            <a:endParaRPr lang="sk-SK" b="1" dirty="0">
              <a:solidFill>
                <a:srgbClr val="7030A0"/>
              </a:solidFill>
            </a:endParaRPr>
          </a:p>
        </p:txBody>
      </p:sp>
      <p:sp>
        <p:nvSpPr>
          <p:cNvPr id="3" name="Zástupný objekt pre obsah 2"/>
          <p:cNvSpPr>
            <a:spLocks noGrp="1"/>
          </p:cNvSpPr>
          <p:nvPr>
            <p:ph sz="quarter" idx="1"/>
          </p:nvPr>
        </p:nvSpPr>
        <p:spPr/>
        <p:txBody>
          <a:bodyPr/>
          <a:lstStyle/>
          <a:p>
            <a:r>
              <a:rPr lang="sk-SK" dirty="0" err="1" smtClean="0">
                <a:solidFill>
                  <a:schemeClr val="tx2"/>
                </a:solidFill>
              </a:rPr>
              <a:t>Multilateral</a:t>
            </a:r>
            <a:r>
              <a:rPr lang="sk-SK" dirty="0" smtClean="0">
                <a:solidFill>
                  <a:schemeClr val="tx2"/>
                </a:solidFill>
              </a:rPr>
              <a:t> </a:t>
            </a:r>
            <a:r>
              <a:rPr lang="sk-SK" dirty="0" err="1" smtClean="0">
                <a:solidFill>
                  <a:schemeClr val="tx2"/>
                </a:solidFill>
              </a:rPr>
              <a:t>scientific</a:t>
            </a:r>
            <a:r>
              <a:rPr lang="sk-SK" dirty="0" smtClean="0">
                <a:solidFill>
                  <a:schemeClr val="tx2"/>
                </a:solidFill>
              </a:rPr>
              <a:t> and </a:t>
            </a:r>
            <a:r>
              <a:rPr lang="sk-SK" dirty="0" err="1" smtClean="0">
                <a:solidFill>
                  <a:schemeClr val="tx2"/>
                </a:solidFill>
              </a:rPr>
              <a:t>technological</a:t>
            </a:r>
            <a:r>
              <a:rPr lang="sk-SK" dirty="0" smtClean="0">
                <a:solidFill>
                  <a:schemeClr val="tx2"/>
                </a:solidFill>
              </a:rPr>
              <a:t> </a:t>
            </a:r>
            <a:r>
              <a:rPr lang="sk-SK" dirty="0" err="1" smtClean="0">
                <a:solidFill>
                  <a:schemeClr val="tx2"/>
                </a:solidFill>
              </a:rPr>
              <a:t>cooperation</a:t>
            </a:r>
            <a:r>
              <a:rPr lang="sk-SK" dirty="0" smtClean="0">
                <a:solidFill>
                  <a:schemeClr val="tx2"/>
                </a:solidFill>
              </a:rPr>
              <a:t> in </a:t>
            </a:r>
            <a:r>
              <a:rPr lang="sk-SK" dirty="0" err="1" smtClean="0">
                <a:solidFill>
                  <a:schemeClr val="tx2"/>
                </a:solidFill>
              </a:rPr>
              <a:t>the</a:t>
            </a:r>
            <a:r>
              <a:rPr lang="sk-SK" dirty="0" smtClean="0">
                <a:solidFill>
                  <a:schemeClr val="tx2"/>
                </a:solidFill>
              </a:rPr>
              <a:t> </a:t>
            </a:r>
            <a:r>
              <a:rPr lang="sk-SK" b="1" dirty="0" smtClean="0">
                <a:solidFill>
                  <a:schemeClr val="tx2"/>
                </a:solidFill>
              </a:rPr>
              <a:t>Danube </a:t>
            </a:r>
            <a:r>
              <a:rPr lang="sk-SK" b="1" dirty="0" err="1" smtClean="0">
                <a:solidFill>
                  <a:schemeClr val="tx2"/>
                </a:solidFill>
              </a:rPr>
              <a:t>region</a:t>
            </a:r>
            <a:r>
              <a:rPr lang="sk-SK" dirty="0" smtClean="0">
                <a:solidFill>
                  <a:schemeClr val="tx2"/>
                </a:solidFill>
              </a:rPr>
              <a:t> (plus </a:t>
            </a:r>
            <a:r>
              <a:rPr lang="sk-SK" b="1" dirty="0" err="1" smtClean="0">
                <a:solidFill>
                  <a:schemeClr val="tx2"/>
                </a:solidFill>
              </a:rPr>
              <a:t>France</a:t>
            </a:r>
            <a:r>
              <a:rPr lang="sk-SK" dirty="0" smtClean="0">
                <a:solidFill>
                  <a:schemeClr val="tx2"/>
                </a:solidFill>
              </a:rPr>
              <a:t>)</a:t>
            </a:r>
          </a:p>
          <a:p>
            <a:pPr marL="0" indent="0">
              <a:buNone/>
            </a:pPr>
            <a:endParaRPr lang="sk-SK" dirty="0" smtClean="0">
              <a:solidFill>
                <a:schemeClr val="tx2"/>
              </a:solidFill>
            </a:endParaRPr>
          </a:p>
          <a:p>
            <a:r>
              <a:rPr lang="sk-SK" dirty="0" smtClean="0">
                <a:solidFill>
                  <a:schemeClr val="tx2"/>
                </a:solidFill>
              </a:rPr>
              <a:t>2 </a:t>
            </a:r>
            <a:r>
              <a:rPr lang="sk-SK" dirty="0" err="1" smtClean="0">
                <a:solidFill>
                  <a:schemeClr val="tx2"/>
                </a:solidFill>
              </a:rPr>
              <a:t>calls</a:t>
            </a:r>
            <a:r>
              <a:rPr lang="sk-SK" dirty="0" smtClean="0">
                <a:solidFill>
                  <a:schemeClr val="tx2"/>
                </a:solidFill>
              </a:rPr>
              <a:t> in </a:t>
            </a:r>
            <a:r>
              <a:rPr lang="sk-SK" dirty="0" err="1" smtClean="0">
                <a:solidFill>
                  <a:schemeClr val="tx2"/>
                </a:solidFill>
              </a:rPr>
              <a:t>total</a:t>
            </a:r>
            <a:r>
              <a:rPr lang="sk-SK" dirty="0" smtClean="0">
                <a:solidFill>
                  <a:schemeClr val="tx2"/>
                </a:solidFill>
              </a:rPr>
              <a:t>: </a:t>
            </a:r>
          </a:p>
          <a:p>
            <a:pPr marL="0" indent="0">
              <a:buNone/>
            </a:pPr>
            <a:endParaRPr lang="sk-SK" dirty="0" smtClean="0">
              <a:solidFill>
                <a:schemeClr val="tx2"/>
              </a:solidFill>
            </a:endParaRPr>
          </a:p>
          <a:p>
            <a:pPr lvl="1"/>
            <a:r>
              <a:rPr lang="en-US" dirty="0" smtClean="0">
                <a:solidFill>
                  <a:schemeClr val="tx2"/>
                </a:solidFill>
              </a:rPr>
              <a:t>C</a:t>
            </a:r>
            <a:r>
              <a:rPr lang="sk-SK" dirty="0" err="1" smtClean="0">
                <a:solidFill>
                  <a:schemeClr val="tx2"/>
                </a:solidFill>
              </a:rPr>
              <a:t>all</a:t>
            </a:r>
            <a:r>
              <a:rPr lang="en-US" dirty="0" smtClean="0">
                <a:solidFill>
                  <a:schemeClr val="tx2"/>
                </a:solidFill>
              </a:rPr>
              <a:t> </a:t>
            </a:r>
            <a:r>
              <a:rPr lang="sk-SK" dirty="0" err="1" smtClean="0">
                <a:solidFill>
                  <a:schemeClr val="tx2"/>
                </a:solidFill>
              </a:rPr>
              <a:t>for</a:t>
            </a:r>
            <a:r>
              <a:rPr lang="en-US" dirty="0" smtClean="0">
                <a:solidFill>
                  <a:schemeClr val="tx2"/>
                </a:solidFill>
              </a:rPr>
              <a:t> </a:t>
            </a:r>
            <a:r>
              <a:rPr lang="sk-SK" dirty="0" err="1" smtClean="0">
                <a:solidFill>
                  <a:schemeClr val="tx2"/>
                </a:solidFill>
              </a:rPr>
              <a:t>applications</a:t>
            </a:r>
            <a:r>
              <a:rPr lang="en-US" dirty="0" smtClean="0">
                <a:solidFill>
                  <a:schemeClr val="tx2"/>
                </a:solidFill>
              </a:rPr>
              <a:t> </a:t>
            </a:r>
            <a:r>
              <a:rPr lang="sk-SK" dirty="0" err="1" smtClean="0">
                <a:solidFill>
                  <a:schemeClr val="tx2"/>
                </a:solidFill>
              </a:rPr>
              <a:t>for</a:t>
            </a:r>
            <a:r>
              <a:rPr lang="en-US" dirty="0" smtClean="0">
                <a:solidFill>
                  <a:schemeClr val="tx2"/>
                </a:solidFill>
              </a:rPr>
              <a:t> </a:t>
            </a:r>
            <a:r>
              <a:rPr lang="en-US" b="1" dirty="0">
                <a:solidFill>
                  <a:schemeClr val="tx2"/>
                </a:solidFill>
              </a:rPr>
              <a:t>2017-2018</a:t>
            </a:r>
            <a:r>
              <a:rPr lang="en-US" dirty="0">
                <a:solidFill>
                  <a:schemeClr val="tx2"/>
                </a:solidFill>
              </a:rPr>
              <a:t> </a:t>
            </a:r>
            <a:r>
              <a:rPr lang="sk-SK" dirty="0" err="1" smtClean="0">
                <a:solidFill>
                  <a:schemeClr val="tx2"/>
                </a:solidFill>
              </a:rPr>
              <a:t>joint</a:t>
            </a:r>
            <a:r>
              <a:rPr lang="sk-SK" dirty="0" smtClean="0">
                <a:solidFill>
                  <a:schemeClr val="tx2"/>
                </a:solidFill>
              </a:rPr>
              <a:t> </a:t>
            </a:r>
            <a:r>
              <a:rPr lang="sk-SK" dirty="0" err="1" smtClean="0">
                <a:solidFill>
                  <a:schemeClr val="tx2"/>
                </a:solidFill>
              </a:rPr>
              <a:t>projects</a:t>
            </a:r>
            <a:r>
              <a:rPr lang="sk-SK" dirty="0" smtClean="0">
                <a:solidFill>
                  <a:schemeClr val="tx2"/>
                </a:solidFill>
              </a:rPr>
              <a:t> – </a:t>
            </a:r>
            <a:r>
              <a:rPr lang="sk-SK" dirty="0" err="1" smtClean="0">
                <a:solidFill>
                  <a:schemeClr val="tx2"/>
                </a:solidFill>
              </a:rPr>
              <a:t>closing</a:t>
            </a:r>
            <a:r>
              <a:rPr lang="sk-SK" dirty="0" smtClean="0">
                <a:solidFill>
                  <a:schemeClr val="tx2"/>
                </a:solidFill>
              </a:rPr>
              <a:t> </a:t>
            </a:r>
            <a:r>
              <a:rPr lang="sk-SK" dirty="0" err="1" smtClean="0">
                <a:solidFill>
                  <a:schemeClr val="tx2"/>
                </a:solidFill>
              </a:rPr>
              <a:t>date</a:t>
            </a:r>
            <a:r>
              <a:rPr lang="sk-SK" dirty="0" smtClean="0">
                <a:solidFill>
                  <a:schemeClr val="tx2"/>
                </a:solidFill>
              </a:rPr>
              <a:t> september 2016</a:t>
            </a:r>
            <a:r>
              <a:rPr lang="en-US" dirty="0" smtClean="0">
                <a:solidFill>
                  <a:schemeClr val="tx2"/>
                </a:solidFill>
              </a:rPr>
              <a:t> </a:t>
            </a:r>
            <a:r>
              <a:rPr lang="sk-SK" dirty="0" smtClean="0"/>
              <a:t>(</a:t>
            </a:r>
            <a:r>
              <a:rPr lang="sk-SK" dirty="0" smtClean="0">
                <a:solidFill>
                  <a:srgbClr val="7030A0"/>
                </a:solidFill>
              </a:rPr>
              <a:t>64 </a:t>
            </a:r>
            <a:r>
              <a:rPr lang="sk-SK" dirty="0" err="1" smtClean="0">
                <a:solidFill>
                  <a:srgbClr val="7030A0"/>
                </a:solidFill>
              </a:rPr>
              <a:t>projects</a:t>
            </a:r>
            <a:r>
              <a:rPr lang="sk-SK" dirty="0" smtClean="0">
                <a:solidFill>
                  <a:srgbClr val="7030A0"/>
                </a:solidFill>
              </a:rPr>
              <a:t> </a:t>
            </a:r>
            <a:r>
              <a:rPr lang="sk-SK" dirty="0" err="1" smtClean="0">
                <a:solidFill>
                  <a:srgbClr val="7030A0"/>
                </a:solidFill>
              </a:rPr>
              <a:t>applied</a:t>
            </a:r>
            <a:r>
              <a:rPr lang="sk-SK" dirty="0" smtClean="0">
                <a:solidFill>
                  <a:srgbClr val="7030A0"/>
                </a:solidFill>
              </a:rPr>
              <a:t>, 19 </a:t>
            </a:r>
            <a:r>
              <a:rPr lang="sk-SK" dirty="0" err="1" smtClean="0">
                <a:solidFill>
                  <a:srgbClr val="7030A0"/>
                </a:solidFill>
              </a:rPr>
              <a:t>selected</a:t>
            </a:r>
            <a:r>
              <a:rPr lang="sk-SK" dirty="0" smtClean="0"/>
              <a:t>)</a:t>
            </a:r>
            <a:endParaRPr lang="sk-SK" dirty="0" smtClean="0">
              <a:solidFill>
                <a:schemeClr val="tx2"/>
              </a:solidFill>
            </a:endParaRPr>
          </a:p>
          <a:p>
            <a:pPr lvl="1"/>
            <a:r>
              <a:rPr lang="sk-SK" dirty="0" err="1" smtClean="0">
                <a:solidFill>
                  <a:schemeClr val="tx2"/>
                </a:solidFill>
              </a:rPr>
              <a:t>Call</a:t>
            </a:r>
            <a:r>
              <a:rPr lang="sk-SK" dirty="0" smtClean="0">
                <a:solidFill>
                  <a:schemeClr val="tx2"/>
                </a:solidFill>
              </a:rPr>
              <a:t> </a:t>
            </a:r>
            <a:r>
              <a:rPr lang="sk-SK" dirty="0" err="1" smtClean="0">
                <a:solidFill>
                  <a:schemeClr val="tx2"/>
                </a:solidFill>
              </a:rPr>
              <a:t>for</a:t>
            </a:r>
            <a:r>
              <a:rPr lang="sk-SK" dirty="0" smtClean="0">
                <a:solidFill>
                  <a:schemeClr val="tx2"/>
                </a:solidFill>
              </a:rPr>
              <a:t> </a:t>
            </a:r>
            <a:r>
              <a:rPr lang="sk-SK" dirty="0" err="1" smtClean="0">
                <a:solidFill>
                  <a:schemeClr val="tx2"/>
                </a:solidFill>
              </a:rPr>
              <a:t>applications</a:t>
            </a:r>
            <a:r>
              <a:rPr lang="sk-SK" dirty="0" smtClean="0">
                <a:solidFill>
                  <a:schemeClr val="tx2"/>
                </a:solidFill>
              </a:rPr>
              <a:t> </a:t>
            </a:r>
            <a:r>
              <a:rPr lang="sk-SK" dirty="0" err="1" smtClean="0">
                <a:solidFill>
                  <a:schemeClr val="tx2"/>
                </a:solidFill>
              </a:rPr>
              <a:t>for</a:t>
            </a:r>
            <a:r>
              <a:rPr lang="sk-SK" dirty="0" smtClean="0">
                <a:solidFill>
                  <a:schemeClr val="tx2"/>
                </a:solidFill>
              </a:rPr>
              <a:t> </a:t>
            </a:r>
            <a:r>
              <a:rPr lang="sk-SK" b="1" dirty="0" smtClean="0">
                <a:solidFill>
                  <a:schemeClr val="tx2"/>
                </a:solidFill>
              </a:rPr>
              <a:t>2020-2021</a:t>
            </a:r>
            <a:r>
              <a:rPr lang="sk-SK" dirty="0" smtClean="0">
                <a:solidFill>
                  <a:schemeClr val="tx2"/>
                </a:solidFill>
              </a:rPr>
              <a:t> </a:t>
            </a:r>
            <a:r>
              <a:rPr lang="sk-SK" dirty="0" err="1" smtClean="0">
                <a:solidFill>
                  <a:schemeClr val="tx2"/>
                </a:solidFill>
              </a:rPr>
              <a:t>joint</a:t>
            </a:r>
            <a:r>
              <a:rPr lang="sk-SK" dirty="0" smtClean="0">
                <a:solidFill>
                  <a:schemeClr val="tx2"/>
                </a:solidFill>
              </a:rPr>
              <a:t> </a:t>
            </a:r>
            <a:r>
              <a:rPr lang="sk-SK" dirty="0" err="1" smtClean="0">
                <a:solidFill>
                  <a:schemeClr val="tx2"/>
                </a:solidFill>
              </a:rPr>
              <a:t>projects</a:t>
            </a:r>
            <a:r>
              <a:rPr lang="sk-SK" dirty="0" smtClean="0">
                <a:solidFill>
                  <a:schemeClr val="tx2"/>
                </a:solidFill>
              </a:rPr>
              <a:t> – </a:t>
            </a:r>
            <a:r>
              <a:rPr lang="sk-SK" dirty="0" err="1" smtClean="0">
                <a:solidFill>
                  <a:schemeClr val="tx2"/>
                </a:solidFill>
              </a:rPr>
              <a:t>closing</a:t>
            </a:r>
            <a:r>
              <a:rPr lang="sk-SK" dirty="0" smtClean="0">
                <a:solidFill>
                  <a:schemeClr val="tx2"/>
                </a:solidFill>
              </a:rPr>
              <a:t> </a:t>
            </a:r>
            <a:r>
              <a:rPr lang="sk-SK" dirty="0" err="1" smtClean="0">
                <a:solidFill>
                  <a:schemeClr val="tx2"/>
                </a:solidFill>
              </a:rPr>
              <a:t>date</a:t>
            </a:r>
            <a:r>
              <a:rPr lang="sk-SK" dirty="0" smtClean="0">
                <a:solidFill>
                  <a:schemeClr val="tx2"/>
                </a:solidFill>
              </a:rPr>
              <a:t> september 2019 </a:t>
            </a:r>
            <a:r>
              <a:rPr lang="sk-SK" dirty="0" smtClean="0">
                <a:solidFill>
                  <a:srgbClr val="7030A0"/>
                </a:solidFill>
              </a:rPr>
              <a:t>(72 </a:t>
            </a:r>
            <a:r>
              <a:rPr lang="sk-SK" dirty="0" err="1" smtClean="0">
                <a:solidFill>
                  <a:srgbClr val="7030A0"/>
                </a:solidFill>
              </a:rPr>
              <a:t>projects</a:t>
            </a:r>
            <a:r>
              <a:rPr lang="sk-SK" dirty="0" smtClean="0">
                <a:solidFill>
                  <a:srgbClr val="7030A0"/>
                </a:solidFill>
              </a:rPr>
              <a:t> </a:t>
            </a:r>
            <a:r>
              <a:rPr lang="sk-SK" dirty="0" err="1" smtClean="0">
                <a:solidFill>
                  <a:srgbClr val="7030A0"/>
                </a:solidFill>
              </a:rPr>
              <a:t>applied</a:t>
            </a:r>
            <a:r>
              <a:rPr lang="sk-SK" dirty="0" smtClean="0">
                <a:solidFill>
                  <a:srgbClr val="7030A0"/>
                </a:solidFill>
              </a:rPr>
              <a:t>, 20 </a:t>
            </a:r>
            <a:r>
              <a:rPr lang="sk-SK" dirty="0" err="1" smtClean="0">
                <a:solidFill>
                  <a:srgbClr val="7030A0"/>
                </a:solidFill>
              </a:rPr>
              <a:t>selected</a:t>
            </a:r>
            <a:r>
              <a:rPr lang="sk-SK" dirty="0" smtClean="0">
                <a:solidFill>
                  <a:schemeClr val="tx2"/>
                </a:solidFill>
              </a:rPr>
              <a:t>)</a:t>
            </a:r>
            <a:endParaRPr lang="sk-SK" dirty="0">
              <a:solidFill>
                <a:schemeClr val="tx2"/>
              </a:solidFill>
            </a:endParaRPr>
          </a:p>
        </p:txBody>
      </p:sp>
    </p:spTree>
    <p:extLst>
      <p:ext uri="{BB962C8B-B14F-4D97-AF65-F5344CB8AC3E}">
        <p14:creationId xmlns:p14="http://schemas.microsoft.com/office/powerpoint/2010/main" val="2667268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7504" y="116632"/>
            <a:ext cx="9144000" cy="990600"/>
          </a:xfrm>
        </p:spPr>
        <p:txBody>
          <a:bodyPr>
            <a:normAutofit fontScale="90000"/>
          </a:bodyPr>
          <a:lstStyle/>
          <a:p>
            <a:pPr algn="ctr"/>
            <a:r>
              <a:rPr lang="en-US" b="1" dirty="0">
                <a:solidFill>
                  <a:srgbClr val="7030A0"/>
                </a:solidFill>
              </a:rPr>
              <a:t>Intentions and Objectives of the Public Call</a:t>
            </a:r>
            <a:endParaRPr lang="sk-SK" dirty="0">
              <a:solidFill>
                <a:srgbClr val="7030A0"/>
              </a:solidFill>
            </a:endParaRPr>
          </a:p>
        </p:txBody>
      </p:sp>
      <p:sp>
        <p:nvSpPr>
          <p:cNvPr id="3" name="Zástupný symbol obsahu 2"/>
          <p:cNvSpPr>
            <a:spLocks noGrp="1"/>
          </p:cNvSpPr>
          <p:nvPr>
            <p:ph sz="quarter" idx="1"/>
          </p:nvPr>
        </p:nvSpPr>
        <p:spPr>
          <a:xfrm>
            <a:off x="251520" y="908720"/>
            <a:ext cx="8640960" cy="4937760"/>
          </a:xfrm>
        </p:spPr>
        <p:txBody>
          <a:bodyPr>
            <a:normAutofit fontScale="85000" lnSpcReduction="10000"/>
          </a:bodyPr>
          <a:lstStyle/>
          <a:p>
            <a:pPr lvl="1"/>
            <a:endParaRPr lang="sk-SK" dirty="0"/>
          </a:p>
          <a:p>
            <a:pPr lvl="1"/>
            <a:r>
              <a:rPr lang="en-US" sz="2400" dirty="0" smtClean="0"/>
              <a:t>The </a:t>
            </a:r>
            <a:r>
              <a:rPr lang="en-US" sz="2400" dirty="0"/>
              <a:t>aim of multilateral cooperation projects is to establish new or intensify the existing scientific and technological cooperation between the countries Danube region and the Republic of France, using mainly the following instruments</a:t>
            </a:r>
            <a:r>
              <a:rPr lang="en-US" sz="2400" dirty="0" smtClean="0"/>
              <a:t>:</a:t>
            </a:r>
            <a:endParaRPr lang="sk-SK" sz="2400" dirty="0" smtClean="0"/>
          </a:p>
          <a:p>
            <a:pPr marL="274320" lvl="1" indent="0">
              <a:buNone/>
            </a:pPr>
            <a:endParaRPr lang="en-US" sz="2400" b="1" dirty="0"/>
          </a:p>
          <a:p>
            <a:pPr lvl="1"/>
            <a:r>
              <a:rPr lang="en-US" sz="2400" b="1" dirty="0" smtClean="0"/>
              <a:t> </a:t>
            </a:r>
            <a:r>
              <a:rPr lang="en-US" sz="2400" b="1" dirty="0"/>
              <a:t>contribute to scientific development in the above countries by funding mobility of the researchers within the joint research projects;</a:t>
            </a:r>
          </a:p>
          <a:p>
            <a:pPr lvl="1"/>
            <a:r>
              <a:rPr lang="en-US" sz="2400" b="1" dirty="0"/>
              <a:t> contribute to the development of research capacity in the region;</a:t>
            </a:r>
          </a:p>
          <a:p>
            <a:pPr lvl="1"/>
            <a:r>
              <a:rPr lang="en-US" sz="2400" b="1" dirty="0"/>
              <a:t> support the development of cross-border research cooperation;</a:t>
            </a:r>
          </a:p>
          <a:p>
            <a:pPr lvl="1"/>
            <a:r>
              <a:rPr lang="en-US" sz="2400" b="1" dirty="0"/>
              <a:t> provide opportunities for young scientists from the above countries to cooperate in an international setting and develop their scientific careers;</a:t>
            </a:r>
          </a:p>
          <a:p>
            <a:pPr lvl="1"/>
            <a:r>
              <a:rPr lang="en-US" sz="2400" b="1" dirty="0"/>
              <a:t> enable joint participation in European research projects.</a:t>
            </a:r>
            <a:endParaRPr lang="en-US" sz="2400" dirty="0">
              <a:solidFill>
                <a:schemeClr val="bg1">
                  <a:lumMod val="50000"/>
                </a:schemeClr>
              </a:solidFill>
            </a:endParaRPr>
          </a:p>
        </p:txBody>
      </p:sp>
      <p:sp>
        <p:nvSpPr>
          <p:cNvPr id="5" name="Obdĺžnik 4"/>
          <p:cNvSpPr/>
          <p:nvPr/>
        </p:nvSpPr>
        <p:spPr>
          <a:xfrm>
            <a:off x="251520" y="6396521"/>
            <a:ext cx="360040" cy="2728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ln>
                <a:solidFill>
                  <a:schemeClr val="bg1"/>
                </a:solidFill>
              </a:ln>
              <a:solidFill>
                <a:schemeClr val="bg1"/>
              </a:solidFill>
            </a:endParaRPr>
          </a:p>
        </p:txBody>
      </p:sp>
    </p:spTree>
    <p:extLst>
      <p:ext uri="{BB962C8B-B14F-4D97-AF65-F5344CB8AC3E}">
        <p14:creationId xmlns:p14="http://schemas.microsoft.com/office/powerpoint/2010/main" val="29313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solidFill>
                  <a:srgbClr val="7030A0"/>
                </a:solidFill>
              </a:rPr>
              <a:t>Austria</a:t>
            </a:r>
            <a:endParaRPr lang="sk-SK" b="1" dirty="0">
              <a:solidFill>
                <a:srgbClr val="7030A0"/>
              </a:solidFill>
            </a:endParaRPr>
          </a:p>
        </p:txBody>
      </p:sp>
      <p:sp>
        <p:nvSpPr>
          <p:cNvPr id="3" name="Zástupný objekt pre obsah 2"/>
          <p:cNvSpPr>
            <a:spLocks noGrp="1"/>
          </p:cNvSpPr>
          <p:nvPr>
            <p:ph sz="quarter" idx="1"/>
          </p:nvPr>
        </p:nvSpPr>
        <p:spPr/>
        <p:txBody>
          <a:bodyPr>
            <a:normAutofit lnSpcReduction="10000"/>
          </a:bodyPr>
          <a:lstStyle/>
          <a:p>
            <a:r>
              <a:rPr lang="sk-SK" b="1" dirty="0" smtClean="0">
                <a:solidFill>
                  <a:schemeClr val="tx2"/>
                </a:solidFill>
              </a:rPr>
              <a:t>2016 </a:t>
            </a:r>
            <a:r>
              <a:rPr lang="sk-SK" b="1" dirty="0" err="1" smtClean="0">
                <a:solidFill>
                  <a:schemeClr val="tx2"/>
                </a:solidFill>
              </a:rPr>
              <a:t>call</a:t>
            </a:r>
            <a:r>
              <a:rPr lang="sk-SK" b="1" dirty="0" smtClean="0">
                <a:solidFill>
                  <a:schemeClr val="tx2"/>
                </a:solidFill>
              </a:rPr>
              <a:t> </a:t>
            </a:r>
            <a:r>
              <a:rPr lang="sk-SK" dirty="0" smtClean="0">
                <a:solidFill>
                  <a:schemeClr val="tx2"/>
                </a:solidFill>
              </a:rPr>
              <a:t>– </a:t>
            </a:r>
            <a:r>
              <a:rPr lang="sk-SK" dirty="0" err="1" smtClean="0">
                <a:solidFill>
                  <a:schemeClr val="tx2"/>
                </a:solidFill>
              </a:rPr>
              <a:t>total</a:t>
            </a:r>
            <a:r>
              <a:rPr lang="sk-SK" dirty="0" smtClean="0">
                <a:solidFill>
                  <a:schemeClr val="tx2"/>
                </a:solidFill>
              </a:rPr>
              <a:t> </a:t>
            </a:r>
            <a:r>
              <a:rPr lang="sk-SK" dirty="0" err="1" smtClean="0">
                <a:solidFill>
                  <a:schemeClr val="tx2"/>
                </a:solidFill>
              </a:rPr>
              <a:t>number</a:t>
            </a:r>
            <a:r>
              <a:rPr lang="sk-SK" dirty="0" smtClean="0">
                <a:solidFill>
                  <a:schemeClr val="tx2"/>
                </a:solidFill>
              </a:rPr>
              <a:t> of </a:t>
            </a:r>
            <a:r>
              <a:rPr lang="sk-SK" dirty="0" err="1" smtClean="0">
                <a:solidFill>
                  <a:schemeClr val="tx2"/>
                </a:solidFill>
              </a:rPr>
              <a:t>received</a:t>
            </a:r>
            <a:r>
              <a:rPr lang="sk-SK" dirty="0" smtClean="0">
                <a:solidFill>
                  <a:schemeClr val="tx2"/>
                </a:solidFill>
              </a:rPr>
              <a:t> </a:t>
            </a:r>
            <a:r>
              <a:rPr lang="sk-SK" dirty="0" err="1" smtClean="0">
                <a:solidFill>
                  <a:schemeClr val="tx2"/>
                </a:solidFill>
              </a:rPr>
              <a:t>applications</a:t>
            </a:r>
            <a:r>
              <a:rPr lang="sk-SK" dirty="0" smtClean="0">
                <a:solidFill>
                  <a:schemeClr val="tx2"/>
                </a:solidFill>
              </a:rPr>
              <a:t> </a:t>
            </a:r>
            <a:r>
              <a:rPr lang="sk-SK" dirty="0" err="1" smtClean="0">
                <a:solidFill>
                  <a:schemeClr val="tx2"/>
                </a:solidFill>
              </a:rPr>
              <a:t>with</a:t>
            </a:r>
            <a:r>
              <a:rPr lang="sk-SK" dirty="0" smtClean="0">
                <a:solidFill>
                  <a:schemeClr val="tx2"/>
                </a:solidFill>
              </a:rPr>
              <a:t> </a:t>
            </a:r>
            <a:r>
              <a:rPr lang="sk-SK" dirty="0" err="1" smtClean="0">
                <a:solidFill>
                  <a:schemeClr val="tx2"/>
                </a:solidFill>
              </a:rPr>
              <a:t>Austrian</a:t>
            </a:r>
            <a:r>
              <a:rPr lang="sk-SK" dirty="0" smtClean="0">
                <a:solidFill>
                  <a:schemeClr val="tx2"/>
                </a:solidFill>
              </a:rPr>
              <a:t> </a:t>
            </a:r>
            <a:r>
              <a:rPr lang="sk-SK" dirty="0" err="1" smtClean="0">
                <a:solidFill>
                  <a:schemeClr val="tx2"/>
                </a:solidFill>
              </a:rPr>
              <a:t>participation</a:t>
            </a:r>
            <a:r>
              <a:rPr lang="sk-SK" dirty="0" smtClean="0">
                <a:solidFill>
                  <a:schemeClr val="tx2"/>
                </a:solidFill>
              </a:rPr>
              <a:t> – </a:t>
            </a:r>
            <a:r>
              <a:rPr lang="sk-SK" b="1" dirty="0" smtClean="0">
                <a:solidFill>
                  <a:srgbClr val="7030A0"/>
                </a:solidFill>
              </a:rPr>
              <a:t>40</a:t>
            </a:r>
          </a:p>
          <a:p>
            <a:r>
              <a:rPr lang="sk-SK" dirty="0" err="1" smtClean="0">
                <a:solidFill>
                  <a:schemeClr val="tx2"/>
                </a:solidFill>
              </a:rPr>
              <a:t>Eligible</a:t>
            </a:r>
            <a:r>
              <a:rPr lang="sk-SK" dirty="0" smtClean="0">
                <a:solidFill>
                  <a:schemeClr val="tx2"/>
                </a:solidFill>
              </a:rPr>
              <a:t> </a:t>
            </a:r>
            <a:r>
              <a:rPr lang="sk-SK" dirty="0" err="1" smtClean="0">
                <a:solidFill>
                  <a:schemeClr val="tx2"/>
                </a:solidFill>
              </a:rPr>
              <a:t>applications</a:t>
            </a:r>
            <a:r>
              <a:rPr lang="sk-SK" dirty="0" smtClean="0">
                <a:solidFill>
                  <a:schemeClr val="tx2"/>
                </a:solidFill>
              </a:rPr>
              <a:t> </a:t>
            </a:r>
            <a:r>
              <a:rPr lang="sk-SK" dirty="0" err="1" smtClean="0">
                <a:solidFill>
                  <a:schemeClr val="tx2"/>
                </a:solidFill>
              </a:rPr>
              <a:t>with</a:t>
            </a:r>
            <a:r>
              <a:rPr lang="sk-SK" dirty="0" smtClean="0">
                <a:solidFill>
                  <a:schemeClr val="tx2"/>
                </a:solidFill>
              </a:rPr>
              <a:t> </a:t>
            </a:r>
            <a:r>
              <a:rPr lang="sk-SK" dirty="0" err="1" smtClean="0">
                <a:solidFill>
                  <a:schemeClr val="tx2"/>
                </a:solidFill>
              </a:rPr>
              <a:t>Austrian</a:t>
            </a:r>
            <a:r>
              <a:rPr lang="sk-SK" dirty="0" smtClean="0">
                <a:solidFill>
                  <a:schemeClr val="tx2"/>
                </a:solidFill>
              </a:rPr>
              <a:t> </a:t>
            </a:r>
            <a:r>
              <a:rPr lang="sk-SK" dirty="0" err="1" smtClean="0">
                <a:solidFill>
                  <a:schemeClr val="tx2"/>
                </a:solidFill>
              </a:rPr>
              <a:t>participation</a:t>
            </a:r>
            <a:r>
              <a:rPr lang="sk-SK" dirty="0" smtClean="0">
                <a:solidFill>
                  <a:schemeClr val="tx2"/>
                </a:solidFill>
              </a:rPr>
              <a:t> – </a:t>
            </a:r>
            <a:r>
              <a:rPr lang="sk-SK" b="1" dirty="0" smtClean="0">
                <a:solidFill>
                  <a:srgbClr val="7030A0"/>
                </a:solidFill>
              </a:rPr>
              <a:t>40</a:t>
            </a:r>
          </a:p>
          <a:p>
            <a:r>
              <a:rPr lang="sk-SK" dirty="0" err="1" smtClean="0">
                <a:solidFill>
                  <a:schemeClr val="tx2"/>
                </a:solidFill>
              </a:rPr>
              <a:t>Projects</a:t>
            </a:r>
            <a:r>
              <a:rPr lang="sk-SK" dirty="0" smtClean="0">
                <a:solidFill>
                  <a:schemeClr val="tx2"/>
                </a:solidFill>
              </a:rPr>
              <a:t> </a:t>
            </a:r>
            <a:r>
              <a:rPr lang="sk-SK" dirty="0" err="1" smtClean="0">
                <a:solidFill>
                  <a:schemeClr val="tx2"/>
                </a:solidFill>
              </a:rPr>
              <a:t>approved</a:t>
            </a:r>
            <a:r>
              <a:rPr lang="sk-SK" dirty="0" smtClean="0">
                <a:solidFill>
                  <a:schemeClr val="tx2"/>
                </a:solidFill>
              </a:rPr>
              <a:t> </a:t>
            </a:r>
            <a:r>
              <a:rPr lang="sk-SK" dirty="0" err="1" smtClean="0">
                <a:solidFill>
                  <a:schemeClr val="tx2"/>
                </a:solidFill>
              </a:rPr>
              <a:t>for</a:t>
            </a:r>
            <a:r>
              <a:rPr lang="sk-SK" dirty="0" smtClean="0">
                <a:solidFill>
                  <a:schemeClr val="tx2"/>
                </a:solidFill>
              </a:rPr>
              <a:t> </a:t>
            </a:r>
            <a:r>
              <a:rPr lang="sk-SK" dirty="0" err="1" smtClean="0">
                <a:solidFill>
                  <a:schemeClr val="tx2"/>
                </a:solidFill>
              </a:rPr>
              <a:t>funding</a:t>
            </a:r>
            <a:r>
              <a:rPr lang="sk-SK" dirty="0" smtClean="0">
                <a:solidFill>
                  <a:schemeClr val="tx2"/>
                </a:solidFill>
              </a:rPr>
              <a:t> – </a:t>
            </a:r>
            <a:r>
              <a:rPr lang="sk-SK" b="1" dirty="0" smtClean="0">
                <a:solidFill>
                  <a:srgbClr val="7030A0"/>
                </a:solidFill>
              </a:rPr>
              <a:t>14</a:t>
            </a:r>
          </a:p>
          <a:p>
            <a:r>
              <a:rPr lang="sk-SK" dirty="0" err="1" smtClean="0">
                <a:solidFill>
                  <a:schemeClr val="tx2"/>
                </a:solidFill>
              </a:rPr>
              <a:t>Budget</a:t>
            </a:r>
            <a:r>
              <a:rPr lang="sk-SK" dirty="0" smtClean="0">
                <a:solidFill>
                  <a:schemeClr val="tx2"/>
                </a:solidFill>
              </a:rPr>
              <a:t> </a:t>
            </a:r>
            <a:r>
              <a:rPr lang="sk-SK" dirty="0" err="1" smtClean="0">
                <a:solidFill>
                  <a:schemeClr val="tx2"/>
                </a:solidFill>
              </a:rPr>
              <a:t>for</a:t>
            </a:r>
            <a:r>
              <a:rPr lang="sk-SK" dirty="0" smtClean="0">
                <a:solidFill>
                  <a:schemeClr val="tx2"/>
                </a:solidFill>
              </a:rPr>
              <a:t> 14 </a:t>
            </a:r>
            <a:r>
              <a:rPr lang="sk-SK" dirty="0" err="1" smtClean="0">
                <a:solidFill>
                  <a:schemeClr val="tx2"/>
                </a:solidFill>
              </a:rPr>
              <a:t>projects</a:t>
            </a:r>
            <a:r>
              <a:rPr lang="sk-SK" dirty="0" smtClean="0">
                <a:solidFill>
                  <a:schemeClr val="tx2"/>
                </a:solidFill>
              </a:rPr>
              <a:t> </a:t>
            </a:r>
            <a:r>
              <a:rPr lang="sk-SK" dirty="0" err="1" smtClean="0">
                <a:solidFill>
                  <a:schemeClr val="tx2"/>
                </a:solidFill>
              </a:rPr>
              <a:t>for</a:t>
            </a:r>
            <a:r>
              <a:rPr lang="sk-SK" dirty="0" smtClean="0">
                <a:solidFill>
                  <a:schemeClr val="tx2"/>
                </a:solidFill>
              </a:rPr>
              <a:t> a 2 </a:t>
            </a:r>
            <a:r>
              <a:rPr lang="sk-SK" dirty="0" err="1" smtClean="0">
                <a:solidFill>
                  <a:schemeClr val="tx2"/>
                </a:solidFill>
              </a:rPr>
              <a:t>year</a:t>
            </a:r>
            <a:r>
              <a:rPr lang="sk-SK" dirty="0" smtClean="0">
                <a:solidFill>
                  <a:schemeClr val="tx2"/>
                </a:solidFill>
              </a:rPr>
              <a:t> </a:t>
            </a:r>
            <a:r>
              <a:rPr lang="sk-SK" dirty="0" err="1" smtClean="0">
                <a:solidFill>
                  <a:schemeClr val="tx2"/>
                </a:solidFill>
              </a:rPr>
              <a:t>period</a:t>
            </a:r>
            <a:r>
              <a:rPr lang="sk-SK" dirty="0" smtClean="0">
                <a:solidFill>
                  <a:schemeClr val="tx2"/>
                </a:solidFill>
              </a:rPr>
              <a:t> – </a:t>
            </a:r>
            <a:r>
              <a:rPr lang="sk-SK" b="1" dirty="0" smtClean="0">
                <a:solidFill>
                  <a:srgbClr val="7030A0"/>
                </a:solidFill>
              </a:rPr>
              <a:t>139 000 €</a:t>
            </a:r>
          </a:p>
          <a:p>
            <a:endParaRPr lang="sk-SK" dirty="0">
              <a:solidFill>
                <a:schemeClr val="tx2"/>
              </a:solidFill>
            </a:endParaRPr>
          </a:p>
          <a:p>
            <a:r>
              <a:rPr lang="sk-SK" b="1" dirty="0" smtClean="0">
                <a:solidFill>
                  <a:schemeClr val="tx2"/>
                </a:solidFill>
              </a:rPr>
              <a:t>2020 </a:t>
            </a:r>
            <a:r>
              <a:rPr lang="sk-SK" b="1" dirty="0" err="1" smtClean="0">
                <a:solidFill>
                  <a:schemeClr val="tx2"/>
                </a:solidFill>
              </a:rPr>
              <a:t>call</a:t>
            </a:r>
            <a:r>
              <a:rPr lang="sk-SK" b="1" dirty="0" smtClean="0">
                <a:solidFill>
                  <a:schemeClr val="tx2"/>
                </a:solidFill>
              </a:rPr>
              <a:t> </a:t>
            </a:r>
            <a:r>
              <a:rPr lang="sk-SK" dirty="0" smtClean="0">
                <a:solidFill>
                  <a:schemeClr val="tx2"/>
                </a:solidFill>
              </a:rPr>
              <a:t>– </a:t>
            </a:r>
            <a:r>
              <a:rPr lang="sk-SK" dirty="0" err="1" smtClean="0">
                <a:solidFill>
                  <a:schemeClr val="tx2"/>
                </a:solidFill>
              </a:rPr>
              <a:t>total</a:t>
            </a:r>
            <a:r>
              <a:rPr lang="sk-SK" dirty="0" smtClean="0">
                <a:solidFill>
                  <a:schemeClr val="tx2"/>
                </a:solidFill>
              </a:rPr>
              <a:t> </a:t>
            </a:r>
            <a:r>
              <a:rPr lang="sk-SK" dirty="0" err="1" smtClean="0">
                <a:solidFill>
                  <a:schemeClr val="tx2"/>
                </a:solidFill>
              </a:rPr>
              <a:t>number</a:t>
            </a:r>
            <a:r>
              <a:rPr lang="sk-SK" dirty="0" smtClean="0">
                <a:solidFill>
                  <a:schemeClr val="tx2"/>
                </a:solidFill>
              </a:rPr>
              <a:t> of </a:t>
            </a:r>
            <a:r>
              <a:rPr lang="sk-SK" dirty="0" err="1" smtClean="0">
                <a:solidFill>
                  <a:schemeClr val="tx2"/>
                </a:solidFill>
              </a:rPr>
              <a:t>received</a:t>
            </a:r>
            <a:r>
              <a:rPr lang="sk-SK" dirty="0" smtClean="0">
                <a:solidFill>
                  <a:schemeClr val="tx2"/>
                </a:solidFill>
              </a:rPr>
              <a:t> </a:t>
            </a:r>
            <a:r>
              <a:rPr lang="sk-SK" dirty="0" err="1" smtClean="0">
                <a:solidFill>
                  <a:schemeClr val="tx2"/>
                </a:solidFill>
              </a:rPr>
              <a:t>applications</a:t>
            </a:r>
            <a:r>
              <a:rPr lang="sk-SK" dirty="0" smtClean="0">
                <a:solidFill>
                  <a:schemeClr val="tx2"/>
                </a:solidFill>
              </a:rPr>
              <a:t> </a:t>
            </a:r>
            <a:r>
              <a:rPr lang="sk-SK" dirty="0" err="1" smtClean="0">
                <a:solidFill>
                  <a:schemeClr val="tx2"/>
                </a:solidFill>
              </a:rPr>
              <a:t>with</a:t>
            </a:r>
            <a:r>
              <a:rPr lang="sk-SK" dirty="0" smtClean="0">
                <a:solidFill>
                  <a:schemeClr val="tx2"/>
                </a:solidFill>
              </a:rPr>
              <a:t> </a:t>
            </a:r>
            <a:r>
              <a:rPr lang="sk-SK" dirty="0" err="1" smtClean="0">
                <a:solidFill>
                  <a:schemeClr val="tx2"/>
                </a:solidFill>
              </a:rPr>
              <a:t>Austrian</a:t>
            </a:r>
            <a:r>
              <a:rPr lang="sk-SK" dirty="0" smtClean="0">
                <a:solidFill>
                  <a:schemeClr val="tx2"/>
                </a:solidFill>
              </a:rPr>
              <a:t> </a:t>
            </a:r>
            <a:r>
              <a:rPr lang="sk-SK" dirty="0" err="1" smtClean="0">
                <a:solidFill>
                  <a:schemeClr val="tx2"/>
                </a:solidFill>
              </a:rPr>
              <a:t>participation</a:t>
            </a:r>
            <a:r>
              <a:rPr lang="sk-SK" dirty="0" smtClean="0">
                <a:solidFill>
                  <a:schemeClr val="tx2"/>
                </a:solidFill>
              </a:rPr>
              <a:t> – </a:t>
            </a:r>
            <a:r>
              <a:rPr lang="sk-SK" b="1" dirty="0" smtClean="0">
                <a:solidFill>
                  <a:srgbClr val="7030A0"/>
                </a:solidFill>
              </a:rPr>
              <a:t>36</a:t>
            </a:r>
          </a:p>
          <a:p>
            <a:r>
              <a:rPr lang="sk-SK" dirty="0" err="1" smtClean="0">
                <a:solidFill>
                  <a:schemeClr val="tx2"/>
                </a:solidFill>
              </a:rPr>
              <a:t>Eligible</a:t>
            </a:r>
            <a:r>
              <a:rPr lang="sk-SK" dirty="0" smtClean="0">
                <a:solidFill>
                  <a:schemeClr val="tx2"/>
                </a:solidFill>
              </a:rPr>
              <a:t> </a:t>
            </a:r>
            <a:r>
              <a:rPr lang="sk-SK" dirty="0" err="1" smtClean="0">
                <a:solidFill>
                  <a:schemeClr val="tx2"/>
                </a:solidFill>
              </a:rPr>
              <a:t>applications</a:t>
            </a:r>
            <a:r>
              <a:rPr lang="sk-SK" dirty="0" smtClean="0">
                <a:solidFill>
                  <a:schemeClr val="tx2"/>
                </a:solidFill>
              </a:rPr>
              <a:t> </a:t>
            </a:r>
            <a:r>
              <a:rPr lang="sk-SK" dirty="0" err="1" smtClean="0">
                <a:solidFill>
                  <a:schemeClr val="tx2"/>
                </a:solidFill>
              </a:rPr>
              <a:t>with</a:t>
            </a:r>
            <a:r>
              <a:rPr lang="sk-SK" dirty="0" smtClean="0">
                <a:solidFill>
                  <a:schemeClr val="tx2"/>
                </a:solidFill>
              </a:rPr>
              <a:t> </a:t>
            </a:r>
            <a:r>
              <a:rPr lang="sk-SK" dirty="0" err="1" smtClean="0">
                <a:solidFill>
                  <a:schemeClr val="tx2"/>
                </a:solidFill>
              </a:rPr>
              <a:t>Austrian</a:t>
            </a:r>
            <a:r>
              <a:rPr lang="sk-SK" dirty="0" smtClean="0">
                <a:solidFill>
                  <a:schemeClr val="tx2"/>
                </a:solidFill>
              </a:rPr>
              <a:t> </a:t>
            </a:r>
            <a:r>
              <a:rPr lang="sk-SK" dirty="0" err="1" smtClean="0">
                <a:solidFill>
                  <a:schemeClr val="tx2"/>
                </a:solidFill>
              </a:rPr>
              <a:t>participation</a:t>
            </a:r>
            <a:r>
              <a:rPr lang="sk-SK" dirty="0" smtClean="0">
                <a:solidFill>
                  <a:schemeClr val="tx2"/>
                </a:solidFill>
              </a:rPr>
              <a:t> -</a:t>
            </a:r>
            <a:r>
              <a:rPr lang="sk-SK" b="1" dirty="0" smtClean="0">
                <a:solidFill>
                  <a:srgbClr val="7030A0"/>
                </a:solidFill>
              </a:rPr>
              <a:t> 34</a:t>
            </a:r>
          </a:p>
          <a:p>
            <a:r>
              <a:rPr lang="sk-SK" dirty="0" err="1" smtClean="0">
                <a:solidFill>
                  <a:schemeClr val="tx2"/>
                </a:solidFill>
              </a:rPr>
              <a:t>Projects</a:t>
            </a:r>
            <a:r>
              <a:rPr lang="sk-SK" dirty="0" smtClean="0">
                <a:solidFill>
                  <a:schemeClr val="tx2"/>
                </a:solidFill>
              </a:rPr>
              <a:t> </a:t>
            </a:r>
            <a:r>
              <a:rPr lang="sk-SK" dirty="0" err="1" smtClean="0">
                <a:solidFill>
                  <a:schemeClr val="tx2"/>
                </a:solidFill>
              </a:rPr>
              <a:t>approved</a:t>
            </a:r>
            <a:r>
              <a:rPr lang="sk-SK" dirty="0" smtClean="0">
                <a:solidFill>
                  <a:schemeClr val="tx2"/>
                </a:solidFill>
              </a:rPr>
              <a:t> </a:t>
            </a:r>
            <a:r>
              <a:rPr lang="sk-SK" dirty="0" err="1" smtClean="0">
                <a:solidFill>
                  <a:schemeClr val="tx2"/>
                </a:solidFill>
              </a:rPr>
              <a:t>for</a:t>
            </a:r>
            <a:r>
              <a:rPr lang="sk-SK" dirty="0" smtClean="0">
                <a:solidFill>
                  <a:schemeClr val="tx2"/>
                </a:solidFill>
              </a:rPr>
              <a:t> </a:t>
            </a:r>
            <a:r>
              <a:rPr lang="sk-SK" dirty="0" err="1" smtClean="0">
                <a:solidFill>
                  <a:schemeClr val="tx2"/>
                </a:solidFill>
              </a:rPr>
              <a:t>funding</a:t>
            </a:r>
            <a:r>
              <a:rPr lang="sk-SK" dirty="0" smtClean="0">
                <a:solidFill>
                  <a:schemeClr val="tx2"/>
                </a:solidFill>
              </a:rPr>
              <a:t> – </a:t>
            </a:r>
            <a:r>
              <a:rPr lang="sk-SK" b="1" dirty="0" smtClean="0">
                <a:solidFill>
                  <a:srgbClr val="7030A0"/>
                </a:solidFill>
              </a:rPr>
              <a:t>12</a:t>
            </a:r>
          </a:p>
          <a:p>
            <a:r>
              <a:rPr lang="sk-SK" dirty="0" err="1" smtClean="0">
                <a:solidFill>
                  <a:schemeClr val="tx2"/>
                </a:solidFill>
              </a:rPr>
              <a:t>Budget</a:t>
            </a:r>
            <a:r>
              <a:rPr lang="sk-SK" dirty="0" smtClean="0">
                <a:solidFill>
                  <a:schemeClr val="tx2"/>
                </a:solidFill>
              </a:rPr>
              <a:t> </a:t>
            </a:r>
            <a:r>
              <a:rPr lang="sk-SK" dirty="0" err="1" smtClean="0">
                <a:solidFill>
                  <a:schemeClr val="tx2"/>
                </a:solidFill>
              </a:rPr>
              <a:t>for</a:t>
            </a:r>
            <a:r>
              <a:rPr lang="sk-SK" dirty="0" smtClean="0">
                <a:solidFill>
                  <a:schemeClr val="tx2"/>
                </a:solidFill>
              </a:rPr>
              <a:t> 12 </a:t>
            </a:r>
            <a:r>
              <a:rPr lang="sk-SK" dirty="0" err="1" smtClean="0">
                <a:solidFill>
                  <a:schemeClr val="tx2"/>
                </a:solidFill>
              </a:rPr>
              <a:t>projects</a:t>
            </a:r>
            <a:r>
              <a:rPr lang="sk-SK" dirty="0" smtClean="0">
                <a:solidFill>
                  <a:schemeClr val="tx2"/>
                </a:solidFill>
              </a:rPr>
              <a:t> </a:t>
            </a:r>
            <a:r>
              <a:rPr lang="sk-SK" dirty="0" err="1" smtClean="0">
                <a:solidFill>
                  <a:schemeClr val="tx2"/>
                </a:solidFill>
              </a:rPr>
              <a:t>for</a:t>
            </a:r>
            <a:r>
              <a:rPr lang="sk-SK" dirty="0" smtClean="0">
                <a:solidFill>
                  <a:schemeClr val="tx2"/>
                </a:solidFill>
              </a:rPr>
              <a:t> a 2 </a:t>
            </a:r>
            <a:r>
              <a:rPr lang="sk-SK" dirty="0" err="1" smtClean="0">
                <a:solidFill>
                  <a:schemeClr val="tx2"/>
                </a:solidFill>
              </a:rPr>
              <a:t>year</a:t>
            </a:r>
            <a:r>
              <a:rPr lang="sk-SK" dirty="0" smtClean="0">
                <a:solidFill>
                  <a:schemeClr val="tx2"/>
                </a:solidFill>
              </a:rPr>
              <a:t> </a:t>
            </a:r>
            <a:r>
              <a:rPr lang="sk-SK" dirty="0" err="1" smtClean="0">
                <a:solidFill>
                  <a:schemeClr val="tx2"/>
                </a:solidFill>
              </a:rPr>
              <a:t>period</a:t>
            </a:r>
            <a:r>
              <a:rPr lang="sk-SK" dirty="0" smtClean="0">
                <a:solidFill>
                  <a:schemeClr val="tx2"/>
                </a:solidFill>
              </a:rPr>
              <a:t> – </a:t>
            </a:r>
            <a:r>
              <a:rPr lang="sk-SK" b="1" dirty="0" smtClean="0">
                <a:solidFill>
                  <a:srgbClr val="7030A0"/>
                </a:solidFill>
              </a:rPr>
              <a:t>117 852 €</a:t>
            </a:r>
          </a:p>
          <a:p>
            <a:endParaRPr lang="sk-SK" dirty="0">
              <a:solidFill>
                <a:schemeClr val="tx2"/>
              </a:solidFill>
            </a:endParaRPr>
          </a:p>
        </p:txBody>
      </p:sp>
    </p:spTree>
    <p:extLst>
      <p:ext uri="{BB962C8B-B14F-4D97-AF65-F5344CB8AC3E}">
        <p14:creationId xmlns:p14="http://schemas.microsoft.com/office/powerpoint/2010/main" val="854411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solidFill>
                  <a:srgbClr val="7030A0"/>
                </a:solidFill>
              </a:rPr>
              <a:t>Czech</a:t>
            </a:r>
            <a:r>
              <a:rPr lang="sk-SK" b="1" dirty="0" smtClean="0">
                <a:solidFill>
                  <a:srgbClr val="7030A0"/>
                </a:solidFill>
              </a:rPr>
              <a:t> </a:t>
            </a:r>
            <a:r>
              <a:rPr lang="sk-SK" b="1" dirty="0" err="1" smtClean="0">
                <a:solidFill>
                  <a:srgbClr val="7030A0"/>
                </a:solidFill>
              </a:rPr>
              <a:t>Republic</a:t>
            </a:r>
            <a:endParaRPr lang="sk-SK" b="1" dirty="0">
              <a:solidFill>
                <a:srgbClr val="7030A0"/>
              </a:solidFill>
            </a:endParaRPr>
          </a:p>
        </p:txBody>
      </p:sp>
      <p:sp>
        <p:nvSpPr>
          <p:cNvPr id="3" name="Zástupný objekt pre obsah 2"/>
          <p:cNvSpPr>
            <a:spLocks noGrp="1"/>
          </p:cNvSpPr>
          <p:nvPr>
            <p:ph sz="quarter" idx="1"/>
          </p:nvPr>
        </p:nvSpPr>
        <p:spPr/>
        <p:txBody>
          <a:bodyPr>
            <a:normAutofit fontScale="92500" lnSpcReduction="10000"/>
          </a:bodyPr>
          <a:lstStyle/>
          <a:p>
            <a:r>
              <a:rPr lang="sk-SK" b="1" dirty="0" smtClean="0"/>
              <a:t>2016 </a:t>
            </a:r>
            <a:r>
              <a:rPr lang="sk-SK" b="1" dirty="0" err="1" smtClean="0"/>
              <a:t>call</a:t>
            </a:r>
            <a:r>
              <a:rPr lang="sk-SK" b="1" dirty="0" smtClean="0"/>
              <a:t> </a:t>
            </a:r>
            <a:r>
              <a:rPr lang="sk-SK" dirty="0" smtClean="0"/>
              <a:t>– </a:t>
            </a:r>
            <a:r>
              <a:rPr lang="sk-SK" dirty="0" err="1" smtClean="0"/>
              <a:t>total</a:t>
            </a:r>
            <a:r>
              <a:rPr lang="sk-SK" dirty="0" smtClean="0"/>
              <a:t> </a:t>
            </a:r>
            <a:r>
              <a:rPr lang="sk-SK" dirty="0" err="1" smtClean="0"/>
              <a:t>number</a:t>
            </a:r>
            <a:r>
              <a:rPr lang="sk-SK" dirty="0" smtClean="0"/>
              <a:t> of </a:t>
            </a:r>
            <a:r>
              <a:rPr lang="sk-SK" dirty="0" err="1" smtClean="0"/>
              <a:t>received</a:t>
            </a:r>
            <a:r>
              <a:rPr lang="sk-SK" dirty="0" smtClean="0"/>
              <a:t> </a:t>
            </a:r>
            <a:r>
              <a:rPr lang="sk-SK" dirty="0" err="1" smtClean="0"/>
              <a:t>applications</a:t>
            </a:r>
            <a:r>
              <a:rPr lang="sk-SK" dirty="0" smtClean="0"/>
              <a:t> </a:t>
            </a:r>
            <a:r>
              <a:rPr lang="sk-SK" dirty="0" err="1" smtClean="0"/>
              <a:t>with</a:t>
            </a:r>
            <a:r>
              <a:rPr lang="sk-SK" dirty="0" smtClean="0"/>
              <a:t> </a:t>
            </a:r>
            <a:r>
              <a:rPr lang="sk-SK" dirty="0" err="1" smtClean="0"/>
              <a:t>Czech</a:t>
            </a:r>
            <a:r>
              <a:rPr lang="sk-SK" dirty="0" smtClean="0"/>
              <a:t> </a:t>
            </a:r>
            <a:r>
              <a:rPr lang="sk-SK" dirty="0" err="1" smtClean="0"/>
              <a:t>participation</a:t>
            </a:r>
            <a:r>
              <a:rPr lang="sk-SK" dirty="0" smtClean="0"/>
              <a:t> – </a:t>
            </a:r>
            <a:r>
              <a:rPr lang="sk-SK" b="1" dirty="0" smtClean="0">
                <a:solidFill>
                  <a:srgbClr val="7030A0"/>
                </a:solidFill>
              </a:rPr>
              <a:t>64</a:t>
            </a:r>
          </a:p>
          <a:p>
            <a:r>
              <a:rPr lang="sk-SK" dirty="0" err="1" smtClean="0"/>
              <a:t>Eligible</a:t>
            </a:r>
            <a:r>
              <a:rPr lang="sk-SK" dirty="0" smtClean="0"/>
              <a:t> </a:t>
            </a:r>
            <a:r>
              <a:rPr lang="sk-SK" dirty="0" err="1" smtClean="0"/>
              <a:t>applications</a:t>
            </a:r>
            <a:r>
              <a:rPr lang="sk-SK" dirty="0" smtClean="0"/>
              <a:t> </a:t>
            </a:r>
            <a:r>
              <a:rPr lang="sk-SK" dirty="0" err="1" smtClean="0"/>
              <a:t>with</a:t>
            </a:r>
            <a:r>
              <a:rPr lang="sk-SK" dirty="0" smtClean="0"/>
              <a:t> </a:t>
            </a:r>
            <a:r>
              <a:rPr lang="sk-SK" dirty="0" err="1" smtClean="0"/>
              <a:t>Czech</a:t>
            </a:r>
            <a:r>
              <a:rPr lang="sk-SK" dirty="0" smtClean="0"/>
              <a:t> </a:t>
            </a:r>
            <a:r>
              <a:rPr lang="sk-SK" dirty="0" err="1" smtClean="0"/>
              <a:t>participation</a:t>
            </a:r>
            <a:r>
              <a:rPr lang="sk-SK" dirty="0" smtClean="0"/>
              <a:t> – </a:t>
            </a:r>
            <a:r>
              <a:rPr lang="sk-SK" b="1" dirty="0" smtClean="0">
                <a:solidFill>
                  <a:srgbClr val="7030A0"/>
                </a:solidFill>
              </a:rPr>
              <a:t>56</a:t>
            </a:r>
          </a:p>
          <a:p>
            <a:r>
              <a:rPr lang="sk-SK" dirty="0" err="1" smtClean="0"/>
              <a:t>Projects</a:t>
            </a:r>
            <a:r>
              <a:rPr lang="sk-SK" dirty="0" smtClean="0"/>
              <a:t> </a:t>
            </a:r>
            <a:r>
              <a:rPr lang="sk-SK" dirty="0" err="1" smtClean="0"/>
              <a:t>approved</a:t>
            </a:r>
            <a:r>
              <a:rPr lang="sk-SK" dirty="0" smtClean="0"/>
              <a:t> </a:t>
            </a:r>
            <a:r>
              <a:rPr lang="sk-SK" dirty="0" err="1" smtClean="0"/>
              <a:t>for</a:t>
            </a:r>
            <a:r>
              <a:rPr lang="sk-SK" dirty="0" smtClean="0"/>
              <a:t> </a:t>
            </a:r>
            <a:r>
              <a:rPr lang="sk-SK" dirty="0" err="1" smtClean="0"/>
              <a:t>funding</a:t>
            </a:r>
            <a:r>
              <a:rPr lang="sk-SK" dirty="0" smtClean="0"/>
              <a:t> – </a:t>
            </a:r>
            <a:r>
              <a:rPr lang="sk-SK" b="1" dirty="0" smtClean="0">
                <a:solidFill>
                  <a:srgbClr val="7030A0"/>
                </a:solidFill>
              </a:rPr>
              <a:t>18</a:t>
            </a:r>
          </a:p>
          <a:p>
            <a:r>
              <a:rPr lang="sk-SK" dirty="0" err="1" smtClean="0"/>
              <a:t>Budget</a:t>
            </a:r>
            <a:r>
              <a:rPr lang="sk-SK" dirty="0" smtClean="0"/>
              <a:t> </a:t>
            </a:r>
            <a:r>
              <a:rPr lang="sk-SK" dirty="0" err="1" smtClean="0"/>
              <a:t>for</a:t>
            </a:r>
            <a:r>
              <a:rPr lang="sk-SK" dirty="0" smtClean="0"/>
              <a:t> 18 </a:t>
            </a:r>
            <a:r>
              <a:rPr lang="sk-SK" dirty="0" err="1" smtClean="0"/>
              <a:t>projects</a:t>
            </a:r>
            <a:r>
              <a:rPr lang="sk-SK" dirty="0" smtClean="0"/>
              <a:t> </a:t>
            </a:r>
            <a:r>
              <a:rPr lang="sk-SK" dirty="0" err="1" smtClean="0"/>
              <a:t>for</a:t>
            </a:r>
            <a:r>
              <a:rPr lang="sk-SK" dirty="0" smtClean="0"/>
              <a:t> a 2 </a:t>
            </a:r>
            <a:r>
              <a:rPr lang="sk-SK" dirty="0" err="1" smtClean="0"/>
              <a:t>year</a:t>
            </a:r>
            <a:r>
              <a:rPr lang="sk-SK" dirty="0" smtClean="0"/>
              <a:t> </a:t>
            </a:r>
            <a:r>
              <a:rPr lang="sk-SK" dirty="0" err="1" smtClean="0"/>
              <a:t>period</a:t>
            </a:r>
            <a:r>
              <a:rPr lang="sk-SK" dirty="0" smtClean="0"/>
              <a:t> – </a:t>
            </a:r>
            <a:r>
              <a:rPr lang="sk-SK" b="1" dirty="0" smtClean="0">
                <a:solidFill>
                  <a:srgbClr val="7030A0"/>
                </a:solidFill>
              </a:rPr>
              <a:t>155 785 € </a:t>
            </a:r>
            <a:r>
              <a:rPr lang="sk-SK" dirty="0" smtClean="0"/>
              <a:t>(2016 </a:t>
            </a:r>
            <a:r>
              <a:rPr lang="sk-SK" dirty="0" err="1" smtClean="0"/>
              <a:t>exchange</a:t>
            </a:r>
            <a:r>
              <a:rPr lang="sk-SK" dirty="0" smtClean="0"/>
              <a:t> rate)</a:t>
            </a:r>
          </a:p>
          <a:p>
            <a:endParaRPr lang="sk-SK" dirty="0"/>
          </a:p>
          <a:p>
            <a:r>
              <a:rPr lang="sk-SK" b="1" dirty="0" smtClean="0"/>
              <a:t>2020 </a:t>
            </a:r>
            <a:r>
              <a:rPr lang="sk-SK" b="1" dirty="0" err="1" smtClean="0"/>
              <a:t>call</a:t>
            </a:r>
            <a:r>
              <a:rPr lang="sk-SK" b="1" dirty="0" smtClean="0"/>
              <a:t> </a:t>
            </a:r>
            <a:r>
              <a:rPr lang="sk-SK" dirty="0" smtClean="0"/>
              <a:t>– </a:t>
            </a:r>
            <a:r>
              <a:rPr lang="sk-SK" dirty="0" err="1" smtClean="0"/>
              <a:t>total</a:t>
            </a:r>
            <a:r>
              <a:rPr lang="sk-SK" dirty="0" smtClean="0"/>
              <a:t> </a:t>
            </a:r>
            <a:r>
              <a:rPr lang="sk-SK" dirty="0" err="1" smtClean="0"/>
              <a:t>number</a:t>
            </a:r>
            <a:r>
              <a:rPr lang="sk-SK" dirty="0" smtClean="0"/>
              <a:t> of </a:t>
            </a:r>
            <a:r>
              <a:rPr lang="sk-SK" dirty="0" err="1" smtClean="0"/>
              <a:t>received</a:t>
            </a:r>
            <a:r>
              <a:rPr lang="sk-SK" dirty="0" smtClean="0"/>
              <a:t> </a:t>
            </a:r>
            <a:r>
              <a:rPr lang="sk-SK" dirty="0" err="1" smtClean="0"/>
              <a:t>applications</a:t>
            </a:r>
            <a:r>
              <a:rPr lang="sk-SK" dirty="0" smtClean="0"/>
              <a:t> </a:t>
            </a:r>
            <a:r>
              <a:rPr lang="sk-SK" dirty="0" err="1" smtClean="0"/>
              <a:t>with</a:t>
            </a:r>
            <a:r>
              <a:rPr lang="sk-SK" dirty="0" smtClean="0"/>
              <a:t> </a:t>
            </a:r>
            <a:r>
              <a:rPr lang="sk-SK" dirty="0" err="1" smtClean="0"/>
              <a:t>Czech</a:t>
            </a:r>
            <a:r>
              <a:rPr lang="sk-SK" dirty="0" smtClean="0"/>
              <a:t> </a:t>
            </a:r>
            <a:r>
              <a:rPr lang="sk-SK" dirty="0" err="1" smtClean="0"/>
              <a:t>participation</a:t>
            </a:r>
            <a:r>
              <a:rPr lang="sk-SK" dirty="0" smtClean="0"/>
              <a:t> – </a:t>
            </a:r>
            <a:r>
              <a:rPr lang="sk-SK" b="1" dirty="0" smtClean="0">
                <a:solidFill>
                  <a:srgbClr val="7030A0"/>
                </a:solidFill>
              </a:rPr>
              <a:t>54</a:t>
            </a:r>
          </a:p>
          <a:p>
            <a:r>
              <a:rPr lang="sk-SK" dirty="0" err="1" smtClean="0"/>
              <a:t>Eligible</a:t>
            </a:r>
            <a:r>
              <a:rPr lang="sk-SK" dirty="0" smtClean="0"/>
              <a:t> </a:t>
            </a:r>
            <a:r>
              <a:rPr lang="sk-SK" dirty="0" err="1" smtClean="0"/>
              <a:t>applications</a:t>
            </a:r>
            <a:r>
              <a:rPr lang="sk-SK" dirty="0" smtClean="0"/>
              <a:t> </a:t>
            </a:r>
            <a:r>
              <a:rPr lang="sk-SK" dirty="0" err="1" smtClean="0"/>
              <a:t>with</a:t>
            </a:r>
            <a:r>
              <a:rPr lang="sk-SK" dirty="0" smtClean="0"/>
              <a:t> </a:t>
            </a:r>
            <a:r>
              <a:rPr lang="sk-SK" dirty="0" err="1" smtClean="0"/>
              <a:t>Czech</a:t>
            </a:r>
            <a:r>
              <a:rPr lang="sk-SK" dirty="0" smtClean="0"/>
              <a:t> </a:t>
            </a:r>
            <a:r>
              <a:rPr lang="sk-SK" dirty="0" err="1" smtClean="0"/>
              <a:t>participation</a:t>
            </a:r>
            <a:r>
              <a:rPr lang="sk-SK" dirty="0" smtClean="0"/>
              <a:t> – </a:t>
            </a:r>
            <a:r>
              <a:rPr lang="sk-SK" b="1" dirty="0" smtClean="0">
                <a:solidFill>
                  <a:srgbClr val="7030A0"/>
                </a:solidFill>
              </a:rPr>
              <a:t>50</a:t>
            </a:r>
          </a:p>
          <a:p>
            <a:r>
              <a:rPr lang="sk-SK" dirty="0" err="1" smtClean="0"/>
              <a:t>Projects</a:t>
            </a:r>
            <a:r>
              <a:rPr lang="sk-SK" dirty="0" smtClean="0"/>
              <a:t> </a:t>
            </a:r>
            <a:r>
              <a:rPr lang="sk-SK" dirty="0" err="1" smtClean="0"/>
              <a:t>approved</a:t>
            </a:r>
            <a:r>
              <a:rPr lang="sk-SK" dirty="0" smtClean="0"/>
              <a:t> </a:t>
            </a:r>
            <a:r>
              <a:rPr lang="sk-SK" dirty="0" err="1" smtClean="0"/>
              <a:t>for</a:t>
            </a:r>
            <a:r>
              <a:rPr lang="sk-SK" dirty="0" smtClean="0"/>
              <a:t> </a:t>
            </a:r>
            <a:r>
              <a:rPr lang="sk-SK" dirty="0" err="1" smtClean="0"/>
              <a:t>funding</a:t>
            </a:r>
            <a:r>
              <a:rPr lang="sk-SK" dirty="0" smtClean="0"/>
              <a:t> – </a:t>
            </a:r>
            <a:r>
              <a:rPr lang="sk-SK" b="1" dirty="0" smtClean="0">
                <a:solidFill>
                  <a:srgbClr val="7030A0"/>
                </a:solidFill>
              </a:rPr>
              <a:t>15</a:t>
            </a:r>
          </a:p>
          <a:p>
            <a:r>
              <a:rPr lang="sk-SK" dirty="0" err="1" smtClean="0"/>
              <a:t>Budet</a:t>
            </a:r>
            <a:r>
              <a:rPr lang="sk-SK" dirty="0" smtClean="0"/>
              <a:t> </a:t>
            </a:r>
            <a:r>
              <a:rPr lang="sk-SK" dirty="0" err="1" smtClean="0"/>
              <a:t>for</a:t>
            </a:r>
            <a:r>
              <a:rPr lang="sk-SK" dirty="0" smtClean="0"/>
              <a:t> 15 </a:t>
            </a:r>
            <a:r>
              <a:rPr lang="sk-SK" dirty="0" err="1" smtClean="0"/>
              <a:t>projects</a:t>
            </a:r>
            <a:r>
              <a:rPr lang="sk-SK" dirty="0" smtClean="0"/>
              <a:t> </a:t>
            </a:r>
            <a:r>
              <a:rPr lang="sk-SK" dirty="0" err="1" smtClean="0"/>
              <a:t>for</a:t>
            </a:r>
            <a:r>
              <a:rPr lang="sk-SK" dirty="0" smtClean="0"/>
              <a:t> a 2 </a:t>
            </a:r>
            <a:r>
              <a:rPr lang="sk-SK" dirty="0" err="1" smtClean="0"/>
              <a:t>year</a:t>
            </a:r>
            <a:r>
              <a:rPr lang="sk-SK" dirty="0" smtClean="0"/>
              <a:t> </a:t>
            </a:r>
            <a:r>
              <a:rPr lang="sk-SK" dirty="0" err="1" smtClean="0"/>
              <a:t>period</a:t>
            </a:r>
            <a:r>
              <a:rPr lang="sk-SK" dirty="0" smtClean="0"/>
              <a:t> – </a:t>
            </a:r>
            <a:r>
              <a:rPr lang="sk-SK" b="1" dirty="0" smtClean="0">
                <a:solidFill>
                  <a:srgbClr val="7030A0"/>
                </a:solidFill>
              </a:rPr>
              <a:t>150 422 €</a:t>
            </a:r>
            <a:endParaRPr lang="sk-SK" b="1" dirty="0">
              <a:solidFill>
                <a:srgbClr val="7030A0"/>
              </a:solidFill>
            </a:endParaRPr>
          </a:p>
        </p:txBody>
      </p:sp>
    </p:spTree>
    <p:extLst>
      <p:ext uri="{BB962C8B-B14F-4D97-AF65-F5344CB8AC3E}">
        <p14:creationId xmlns:p14="http://schemas.microsoft.com/office/powerpoint/2010/main" val="149823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sk-SK" b="1" dirty="0" err="1" smtClean="0">
                <a:solidFill>
                  <a:srgbClr val="7030A0"/>
                </a:solidFill>
              </a:rPr>
              <a:t>Serbia</a:t>
            </a:r>
            <a:endParaRPr lang="sk-SK" dirty="0"/>
          </a:p>
        </p:txBody>
      </p:sp>
      <p:sp>
        <p:nvSpPr>
          <p:cNvPr id="3" name="Zástupný objekt pre obsah 2"/>
          <p:cNvSpPr>
            <a:spLocks noGrp="1"/>
          </p:cNvSpPr>
          <p:nvPr>
            <p:ph sz="quarter" idx="1"/>
          </p:nvPr>
        </p:nvSpPr>
        <p:spPr/>
        <p:txBody>
          <a:bodyPr>
            <a:normAutofit lnSpcReduction="10000"/>
          </a:bodyPr>
          <a:lstStyle/>
          <a:p>
            <a:r>
              <a:rPr lang="sk-SK" b="1" dirty="0" smtClean="0">
                <a:solidFill>
                  <a:schemeClr val="tx2"/>
                </a:solidFill>
              </a:rPr>
              <a:t>2016 </a:t>
            </a:r>
            <a:r>
              <a:rPr lang="sk-SK" b="1" dirty="0" err="1" smtClean="0">
                <a:solidFill>
                  <a:schemeClr val="tx2"/>
                </a:solidFill>
              </a:rPr>
              <a:t>call</a:t>
            </a:r>
            <a:r>
              <a:rPr lang="sk-SK" b="1" dirty="0">
                <a:solidFill>
                  <a:schemeClr val="tx2"/>
                </a:solidFill>
              </a:rPr>
              <a:t> </a:t>
            </a:r>
            <a:r>
              <a:rPr lang="sk-SK" dirty="0" smtClean="0">
                <a:solidFill>
                  <a:schemeClr val="tx2"/>
                </a:solidFill>
              </a:rPr>
              <a:t>– </a:t>
            </a:r>
            <a:r>
              <a:rPr lang="sk-SK" dirty="0" err="1" smtClean="0">
                <a:solidFill>
                  <a:schemeClr val="tx2"/>
                </a:solidFill>
              </a:rPr>
              <a:t>total</a:t>
            </a:r>
            <a:r>
              <a:rPr lang="sk-SK" dirty="0" smtClean="0">
                <a:solidFill>
                  <a:schemeClr val="tx2"/>
                </a:solidFill>
              </a:rPr>
              <a:t> </a:t>
            </a:r>
            <a:r>
              <a:rPr lang="sk-SK" dirty="0" err="1" smtClean="0">
                <a:solidFill>
                  <a:schemeClr val="tx2"/>
                </a:solidFill>
              </a:rPr>
              <a:t>number</a:t>
            </a:r>
            <a:r>
              <a:rPr lang="sk-SK" dirty="0" smtClean="0">
                <a:solidFill>
                  <a:schemeClr val="tx2"/>
                </a:solidFill>
              </a:rPr>
              <a:t> of </a:t>
            </a:r>
            <a:r>
              <a:rPr lang="sk-SK" dirty="0" err="1" smtClean="0">
                <a:solidFill>
                  <a:schemeClr val="tx2"/>
                </a:solidFill>
              </a:rPr>
              <a:t>received</a:t>
            </a:r>
            <a:r>
              <a:rPr lang="sk-SK" dirty="0" smtClean="0">
                <a:solidFill>
                  <a:schemeClr val="tx2"/>
                </a:solidFill>
              </a:rPr>
              <a:t> </a:t>
            </a:r>
            <a:r>
              <a:rPr lang="sk-SK" dirty="0" err="1" smtClean="0">
                <a:solidFill>
                  <a:schemeClr val="tx2"/>
                </a:solidFill>
              </a:rPr>
              <a:t>applications</a:t>
            </a:r>
            <a:r>
              <a:rPr lang="sk-SK" dirty="0" smtClean="0">
                <a:solidFill>
                  <a:schemeClr val="tx2"/>
                </a:solidFill>
              </a:rPr>
              <a:t> </a:t>
            </a:r>
            <a:r>
              <a:rPr lang="sk-SK" dirty="0" err="1" smtClean="0">
                <a:solidFill>
                  <a:schemeClr val="tx2"/>
                </a:solidFill>
              </a:rPr>
              <a:t>with</a:t>
            </a:r>
            <a:r>
              <a:rPr lang="sk-SK" dirty="0" smtClean="0">
                <a:solidFill>
                  <a:schemeClr val="tx2"/>
                </a:solidFill>
              </a:rPr>
              <a:t> </a:t>
            </a:r>
            <a:r>
              <a:rPr lang="sk-SK" dirty="0" err="1" smtClean="0">
                <a:solidFill>
                  <a:schemeClr val="tx2"/>
                </a:solidFill>
              </a:rPr>
              <a:t>Serbian</a:t>
            </a:r>
            <a:r>
              <a:rPr lang="sk-SK" dirty="0" smtClean="0">
                <a:solidFill>
                  <a:schemeClr val="tx2"/>
                </a:solidFill>
              </a:rPr>
              <a:t> </a:t>
            </a:r>
            <a:r>
              <a:rPr lang="sk-SK" dirty="0" err="1" smtClean="0">
                <a:solidFill>
                  <a:schemeClr val="tx2"/>
                </a:solidFill>
              </a:rPr>
              <a:t>participation</a:t>
            </a:r>
            <a:r>
              <a:rPr lang="sk-SK" dirty="0" smtClean="0">
                <a:solidFill>
                  <a:schemeClr val="tx2"/>
                </a:solidFill>
              </a:rPr>
              <a:t> – </a:t>
            </a:r>
            <a:r>
              <a:rPr lang="sk-SK" b="1" dirty="0" smtClean="0">
                <a:solidFill>
                  <a:srgbClr val="7030A0"/>
                </a:solidFill>
              </a:rPr>
              <a:t>50</a:t>
            </a:r>
          </a:p>
          <a:p>
            <a:r>
              <a:rPr lang="sk-SK" dirty="0" err="1" smtClean="0">
                <a:solidFill>
                  <a:schemeClr val="tx2"/>
                </a:solidFill>
              </a:rPr>
              <a:t>Eligible</a:t>
            </a:r>
            <a:r>
              <a:rPr lang="sk-SK" dirty="0" smtClean="0">
                <a:solidFill>
                  <a:schemeClr val="tx2"/>
                </a:solidFill>
              </a:rPr>
              <a:t> </a:t>
            </a:r>
            <a:r>
              <a:rPr lang="sk-SK" dirty="0" err="1" smtClean="0">
                <a:solidFill>
                  <a:schemeClr val="tx2"/>
                </a:solidFill>
              </a:rPr>
              <a:t>applications</a:t>
            </a:r>
            <a:r>
              <a:rPr lang="sk-SK" dirty="0" smtClean="0">
                <a:solidFill>
                  <a:schemeClr val="tx2"/>
                </a:solidFill>
              </a:rPr>
              <a:t> </a:t>
            </a:r>
            <a:r>
              <a:rPr lang="sk-SK" dirty="0" err="1" smtClean="0">
                <a:solidFill>
                  <a:schemeClr val="tx2"/>
                </a:solidFill>
              </a:rPr>
              <a:t>with</a:t>
            </a:r>
            <a:r>
              <a:rPr lang="sk-SK" dirty="0" smtClean="0">
                <a:solidFill>
                  <a:schemeClr val="tx2"/>
                </a:solidFill>
              </a:rPr>
              <a:t> </a:t>
            </a:r>
            <a:r>
              <a:rPr lang="sk-SK" dirty="0" err="1" smtClean="0">
                <a:solidFill>
                  <a:schemeClr val="tx2"/>
                </a:solidFill>
              </a:rPr>
              <a:t>Serbian</a:t>
            </a:r>
            <a:r>
              <a:rPr lang="sk-SK" dirty="0" smtClean="0">
                <a:solidFill>
                  <a:schemeClr val="tx2"/>
                </a:solidFill>
              </a:rPr>
              <a:t> </a:t>
            </a:r>
            <a:r>
              <a:rPr lang="sk-SK" dirty="0" err="1" smtClean="0">
                <a:solidFill>
                  <a:schemeClr val="tx2"/>
                </a:solidFill>
              </a:rPr>
              <a:t>participation</a:t>
            </a:r>
            <a:r>
              <a:rPr lang="sk-SK" dirty="0" smtClean="0">
                <a:solidFill>
                  <a:schemeClr val="tx2"/>
                </a:solidFill>
              </a:rPr>
              <a:t> – </a:t>
            </a:r>
            <a:r>
              <a:rPr lang="sk-SK" b="1" dirty="0" smtClean="0">
                <a:solidFill>
                  <a:srgbClr val="7030A0"/>
                </a:solidFill>
              </a:rPr>
              <a:t>38</a:t>
            </a:r>
          </a:p>
          <a:p>
            <a:r>
              <a:rPr lang="sk-SK" dirty="0" err="1" smtClean="0">
                <a:solidFill>
                  <a:schemeClr val="tx2"/>
                </a:solidFill>
              </a:rPr>
              <a:t>Projects</a:t>
            </a:r>
            <a:r>
              <a:rPr lang="sk-SK" dirty="0" smtClean="0">
                <a:solidFill>
                  <a:schemeClr val="tx2"/>
                </a:solidFill>
              </a:rPr>
              <a:t> </a:t>
            </a:r>
            <a:r>
              <a:rPr lang="sk-SK" dirty="0" err="1" smtClean="0">
                <a:solidFill>
                  <a:schemeClr val="tx2"/>
                </a:solidFill>
              </a:rPr>
              <a:t>approved</a:t>
            </a:r>
            <a:r>
              <a:rPr lang="sk-SK" dirty="0" smtClean="0">
                <a:solidFill>
                  <a:schemeClr val="tx2"/>
                </a:solidFill>
              </a:rPr>
              <a:t> </a:t>
            </a:r>
            <a:r>
              <a:rPr lang="sk-SK" dirty="0" err="1" smtClean="0">
                <a:solidFill>
                  <a:schemeClr val="tx2"/>
                </a:solidFill>
              </a:rPr>
              <a:t>for</a:t>
            </a:r>
            <a:r>
              <a:rPr lang="sk-SK" dirty="0" smtClean="0">
                <a:solidFill>
                  <a:schemeClr val="tx2"/>
                </a:solidFill>
              </a:rPr>
              <a:t> </a:t>
            </a:r>
            <a:r>
              <a:rPr lang="sk-SK" dirty="0" err="1" smtClean="0">
                <a:solidFill>
                  <a:schemeClr val="tx2"/>
                </a:solidFill>
              </a:rPr>
              <a:t>funding</a:t>
            </a:r>
            <a:r>
              <a:rPr lang="sk-SK" dirty="0" smtClean="0">
                <a:solidFill>
                  <a:schemeClr val="tx2"/>
                </a:solidFill>
              </a:rPr>
              <a:t> – </a:t>
            </a:r>
            <a:r>
              <a:rPr lang="sk-SK" b="1" dirty="0" smtClean="0">
                <a:solidFill>
                  <a:srgbClr val="7030A0"/>
                </a:solidFill>
              </a:rPr>
              <a:t>11</a:t>
            </a:r>
          </a:p>
          <a:p>
            <a:r>
              <a:rPr lang="sk-SK" dirty="0" err="1" smtClean="0">
                <a:solidFill>
                  <a:schemeClr val="tx2"/>
                </a:solidFill>
              </a:rPr>
              <a:t>Budget</a:t>
            </a:r>
            <a:r>
              <a:rPr lang="sk-SK" dirty="0" smtClean="0">
                <a:solidFill>
                  <a:schemeClr val="tx2"/>
                </a:solidFill>
              </a:rPr>
              <a:t> </a:t>
            </a:r>
            <a:r>
              <a:rPr lang="sk-SK" dirty="0" err="1" smtClean="0">
                <a:solidFill>
                  <a:schemeClr val="tx2"/>
                </a:solidFill>
              </a:rPr>
              <a:t>for</a:t>
            </a:r>
            <a:r>
              <a:rPr lang="sk-SK" dirty="0" smtClean="0">
                <a:solidFill>
                  <a:schemeClr val="tx2"/>
                </a:solidFill>
              </a:rPr>
              <a:t> 11 </a:t>
            </a:r>
            <a:r>
              <a:rPr lang="sk-SK" dirty="0" err="1" smtClean="0">
                <a:solidFill>
                  <a:schemeClr val="tx2"/>
                </a:solidFill>
              </a:rPr>
              <a:t>projects</a:t>
            </a:r>
            <a:r>
              <a:rPr lang="sk-SK" dirty="0" smtClean="0">
                <a:solidFill>
                  <a:schemeClr val="tx2"/>
                </a:solidFill>
              </a:rPr>
              <a:t> </a:t>
            </a:r>
            <a:r>
              <a:rPr lang="sk-SK" dirty="0" err="1" smtClean="0">
                <a:solidFill>
                  <a:schemeClr val="tx2"/>
                </a:solidFill>
              </a:rPr>
              <a:t>for</a:t>
            </a:r>
            <a:r>
              <a:rPr lang="sk-SK" dirty="0" smtClean="0">
                <a:solidFill>
                  <a:schemeClr val="tx2"/>
                </a:solidFill>
              </a:rPr>
              <a:t> a 2 </a:t>
            </a:r>
            <a:r>
              <a:rPr lang="sk-SK" dirty="0" err="1" smtClean="0">
                <a:solidFill>
                  <a:schemeClr val="tx2"/>
                </a:solidFill>
              </a:rPr>
              <a:t>year</a:t>
            </a:r>
            <a:r>
              <a:rPr lang="sk-SK" dirty="0" smtClean="0">
                <a:solidFill>
                  <a:schemeClr val="tx2"/>
                </a:solidFill>
              </a:rPr>
              <a:t> </a:t>
            </a:r>
            <a:r>
              <a:rPr lang="sk-SK" dirty="0" err="1" smtClean="0">
                <a:solidFill>
                  <a:schemeClr val="tx2"/>
                </a:solidFill>
              </a:rPr>
              <a:t>period</a:t>
            </a:r>
            <a:r>
              <a:rPr lang="sk-SK" dirty="0" smtClean="0">
                <a:solidFill>
                  <a:schemeClr val="tx2"/>
                </a:solidFill>
              </a:rPr>
              <a:t> –</a:t>
            </a:r>
            <a:r>
              <a:rPr lang="sk-SK" b="1" dirty="0" smtClean="0">
                <a:solidFill>
                  <a:srgbClr val="7030A0"/>
                </a:solidFill>
              </a:rPr>
              <a:t> 80 000 €</a:t>
            </a:r>
          </a:p>
          <a:p>
            <a:endParaRPr lang="sk-SK" dirty="0"/>
          </a:p>
          <a:p>
            <a:r>
              <a:rPr lang="sk-SK" b="1" dirty="0" smtClean="0">
                <a:solidFill>
                  <a:schemeClr val="tx2"/>
                </a:solidFill>
              </a:rPr>
              <a:t>2020 </a:t>
            </a:r>
            <a:r>
              <a:rPr lang="sk-SK" b="1" dirty="0" err="1" smtClean="0">
                <a:solidFill>
                  <a:schemeClr val="tx2"/>
                </a:solidFill>
              </a:rPr>
              <a:t>call</a:t>
            </a:r>
            <a:r>
              <a:rPr lang="sk-SK" b="1" dirty="0" smtClean="0">
                <a:solidFill>
                  <a:schemeClr val="tx2"/>
                </a:solidFill>
              </a:rPr>
              <a:t> </a:t>
            </a:r>
            <a:r>
              <a:rPr lang="sk-SK" dirty="0" smtClean="0">
                <a:solidFill>
                  <a:schemeClr val="tx2"/>
                </a:solidFill>
              </a:rPr>
              <a:t>– </a:t>
            </a:r>
            <a:r>
              <a:rPr lang="sk-SK" dirty="0" err="1" smtClean="0">
                <a:solidFill>
                  <a:schemeClr val="tx2"/>
                </a:solidFill>
              </a:rPr>
              <a:t>total</a:t>
            </a:r>
            <a:r>
              <a:rPr lang="sk-SK" dirty="0" smtClean="0">
                <a:solidFill>
                  <a:schemeClr val="tx2"/>
                </a:solidFill>
              </a:rPr>
              <a:t> </a:t>
            </a:r>
            <a:r>
              <a:rPr lang="sk-SK" dirty="0" err="1" smtClean="0">
                <a:solidFill>
                  <a:schemeClr val="tx2"/>
                </a:solidFill>
              </a:rPr>
              <a:t>number</a:t>
            </a:r>
            <a:r>
              <a:rPr lang="sk-SK" dirty="0" smtClean="0">
                <a:solidFill>
                  <a:schemeClr val="tx2"/>
                </a:solidFill>
              </a:rPr>
              <a:t> of </a:t>
            </a:r>
            <a:r>
              <a:rPr lang="sk-SK" dirty="0" err="1" smtClean="0">
                <a:solidFill>
                  <a:schemeClr val="tx2"/>
                </a:solidFill>
              </a:rPr>
              <a:t>received</a:t>
            </a:r>
            <a:r>
              <a:rPr lang="sk-SK" dirty="0" smtClean="0">
                <a:solidFill>
                  <a:schemeClr val="tx2"/>
                </a:solidFill>
              </a:rPr>
              <a:t> </a:t>
            </a:r>
            <a:r>
              <a:rPr lang="sk-SK" dirty="0" err="1" smtClean="0">
                <a:solidFill>
                  <a:schemeClr val="tx2"/>
                </a:solidFill>
              </a:rPr>
              <a:t>applications</a:t>
            </a:r>
            <a:r>
              <a:rPr lang="sk-SK" dirty="0" smtClean="0">
                <a:solidFill>
                  <a:schemeClr val="tx2"/>
                </a:solidFill>
              </a:rPr>
              <a:t> </a:t>
            </a:r>
            <a:r>
              <a:rPr lang="sk-SK" dirty="0" err="1" smtClean="0">
                <a:solidFill>
                  <a:schemeClr val="tx2"/>
                </a:solidFill>
              </a:rPr>
              <a:t>with</a:t>
            </a:r>
            <a:r>
              <a:rPr lang="sk-SK" dirty="0" smtClean="0">
                <a:solidFill>
                  <a:schemeClr val="tx2"/>
                </a:solidFill>
              </a:rPr>
              <a:t> </a:t>
            </a:r>
            <a:r>
              <a:rPr lang="sk-SK" dirty="0" err="1" smtClean="0">
                <a:solidFill>
                  <a:schemeClr val="tx2"/>
                </a:solidFill>
              </a:rPr>
              <a:t>Serbian</a:t>
            </a:r>
            <a:r>
              <a:rPr lang="sk-SK" dirty="0" smtClean="0">
                <a:solidFill>
                  <a:schemeClr val="tx2"/>
                </a:solidFill>
              </a:rPr>
              <a:t> </a:t>
            </a:r>
            <a:r>
              <a:rPr lang="sk-SK" dirty="0" err="1" smtClean="0">
                <a:solidFill>
                  <a:schemeClr val="tx2"/>
                </a:solidFill>
              </a:rPr>
              <a:t>participation</a:t>
            </a:r>
            <a:r>
              <a:rPr lang="sk-SK" dirty="0" smtClean="0">
                <a:solidFill>
                  <a:schemeClr val="tx2"/>
                </a:solidFill>
              </a:rPr>
              <a:t> – </a:t>
            </a:r>
            <a:r>
              <a:rPr lang="sk-SK" b="1" dirty="0" smtClean="0">
                <a:solidFill>
                  <a:srgbClr val="7030A0"/>
                </a:solidFill>
              </a:rPr>
              <a:t>51</a:t>
            </a:r>
          </a:p>
          <a:p>
            <a:r>
              <a:rPr lang="sk-SK" dirty="0" err="1" smtClean="0">
                <a:solidFill>
                  <a:schemeClr val="tx2"/>
                </a:solidFill>
              </a:rPr>
              <a:t>Eligible</a:t>
            </a:r>
            <a:r>
              <a:rPr lang="sk-SK" dirty="0" smtClean="0">
                <a:solidFill>
                  <a:schemeClr val="tx2"/>
                </a:solidFill>
              </a:rPr>
              <a:t> </a:t>
            </a:r>
            <a:r>
              <a:rPr lang="sk-SK" dirty="0" err="1" smtClean="0">
                <a:solidFill>
                  <a:schemeClr val="tx2"/>
                </a:solidFill>
              </a:rPr>
              <a:t>applications</a:t>
            </a:r>
            <a:r>
              <a:rPr lang="sk-SK" dirty="0" smtClean="0">
                <a:solidFill>
                  <a:schemeClr val="tx2"/>
                </a:solidFill>
              </a:rPr>
              <a:t> </a:t>
            </a:r>
            <a:r>
              <a:rPr lang="sk-SK" dirty="0" err="1" smtClean="0">
                <a:solidFill>
                  <a:schemeClr val="tx2"/>
                </a:solidFill>
              </a:rPr>
              <a:t>with</a:t>
            </a:r>
            <a:r>
              <a:rPr lang="sk-SK" dirty="0" smtClean="0">
                <a:solidFill>
                  <a:schemeClr val="tx2"/>
                </a:solidFill>
              </a:rPr>
              <a:t> </a:t>
            </a:r>
            <a:r>
              <a:rPr lang="sk-SK" dirty="0" err="1" smtClean="0">
                <a:solidFill>
                  <a:schemeClr val="tx2"/>
                </a:solidFill>
              </a:rPr>
              <a:t>Serbian</a:t>
            </a:r>
            <a:r>
              <a:rPr lang="sk-SK" dirty="0" smtClean="0">
                <a:solidFill>
                  <a:schemeClr val="tx2"/>
                </a:solidFill>
              </a:rPr>
              <a:t> </a:t>
            </a:r>
            <a:r>
              <a:rPr lang="sk-SK" dirty="0" err="1" smtClean="0">
                <a:solidFill>
                  <a:schemeClr val="tx2"/>
                </a:solidFill>
              </a:rPr>
              <a:t>participation</a:t>
            </a:r>
            <a:r>
              <a:rPr lang="sk-SK" dirty="0" smtClean="0">
                <a:solidFill>
                  <a:schemeClr val="tx2"/>
                </a:solidFill>
              </a:rPr>
              <a:t> -</a:t>
            </a:r>
            <a:r>
              <a:rPr lang="sk-SK" dirty="0" smtClean="0">
                <a:solidFill>
                  <a:srgbClr val="7030A0"/>
                </a:solidFill>
              </a:rPr>
              <a:t> </a:t>
            </a:r>
            <a:r>
              <a:rPr lang="sk-SK" b="1" dirty="0">
                <a:solidFill>
                  <a:srgbClr val="7030A0"/>
                </a:solidFill>
              </a:rPr>
              <a:t>3</a:t>
            </a:r>
            <a:r>
              <a:rPr lang="sk-SK" b="1" dirty="0" smtClean="0">
                <a:solidFill>
                  <a:srgbClr val="7030A0"/>
                </a:solidFill>
              </a:rPr>
              <a:t>1</a:t>
            </a:r>
            <a:endParaRPr lang="sk-SK" b="1" dirty="0" smtClean="0">
              <a:solidFill>
                <a:schemeClr val="tx2"/>
              </a:solidFill>
            </a:endParaRPr>
          </a:p>
          <a:p>
            <a:r>
              <a:rPr lang="sk-SK" dirty="0" err="1" smtClean="0">
                <a:solidFill>
                  <a:schemeClr val="tx2"/>
                </a:solidFill>
              </a:rPr>
              <a:t>Projects</a:t>
            </a:r>
            <a:r>
              <a:rPr lang="sk-SK" dirty="0" smtClean="0">
                <a:solidFill>
                  <a:schemeClr val="tx2"/>
                </a:solidFill>
              </a:rPr>
              <a:t> </a:t>
            </a:r>
            <a:r>
              <a:rPr lang="sk-SK" dirty="0" err="1" smtClean="0">
                <a:solidFill>
                  <a:schemeClr val="tx2"/>
                </a:solidFill>
              </a:rPr>
              <a:t>approved</a:t>
            </a:r>
            <a:r>
              <a:rPr lang="sk-SK" dirty="0" smtClean="0">
                <a:solidFill>
                  <a:schemeClr val="tx2"/>
                </a:solidFill>
              </a:rPr>
              <a:t> </a:t>
            </a:r>
            <a:r>
              <a:rPr lang="sk-SK" dirty="0" err="1" smtClean="0">
                <a:solidFill>
                  <a:schemeClr val="tx2"/>
                </a:solidFill>
              </a:rPr>
              <a:t>for</a:t>
            </a:r>
            <a:r>
              <a:rPr lang="sk-SK" dirty="0" smtClean="0">
                <a:solidFill>
                  <a:schemeClr val="tx2"/>
                </a:solidFill>
              </a:rPr>
              <a:t> </a:t>
            </a:r>
            <a:r>
              <a:rPr lang="sk-SK" dirty="0" err="1" smtClean="0">
                <a:solidFill>
                  <a:schemeClr val="tx2"/>
                </a:solidFill>
              </a:rPr>
              <a:t>funding</a:t>
            </a:r>
            <a:r>
              <a:rPr lang="sk-SK" dirty="0" smtClean="0">
                <a:solidFill>
                  <a:schemeClr val="tx2"/>
                </a:solidFill>
              </a:rPr>
              <a:t> – </a:t>
            </a:r>
            <a:r>
              <a:rPr lang="sk-SK" b="1" dirty="0" smtClean="0">
                <a:solidFill>
                  <a:srgbClr val="7030A0"/>
                </a:solidFill>
              </a:rPr>
              <a:t>12</a:t>
            </a:r>
          </a:p>
          <a:p>
            <a:r>
              <a:rPr lang="sk-SK" dirty="0" err="1" smtClean="0">
                <a:solidFill>
                  <a:schemeClr val="tx2"/>
                </a:solidFill>
              </a:rPr>
              <a:t>Budget</a:t>
            </a:r>
            <a:r>
              <a:rPr lang="sk-SK" dirty="0" smtClean="0">
                <a:solidFill>
                  <a:schemeClr val="tx2"/>
                </a:solidFill>
              </a:rPr>
              <a:t> </a:t>
            </a:r>
            <a:r>
              <a:rPr lang="sk-SK" dirty="0" err="1" smtClean="0">
                <a:solidFill>
                  <a:schemeClr val="tx2"/>
                </a:solidFill>
              </a:rPr>
              <a:t>for</a:t>
            </a:r>
            <a:r>
              <a:rPr lang="sk-SK" dirty="0" smtClean="0">
                <a:solidFill>
                  <a:schemeClr val="tx2"/>
                </a:solidFill>
              </a:rPr>
              <a:t> 12 </a:t>
            </a:r>
            <a:r>
              <a:rPr lang="sk-SK" dirty="0" err="1" smtClean="0">
                <a:solidFill>
                  <a:schemeClr val="tx2"/>
                </a:solidFill>
              </a:rPr>
              <a:t>projects</a:t>
            </a:r>
            <a:r>
              <a:rPr lang="sk-SK" dirty="0" smtClean="0">
                <a:solidFill>
                  <a:schemeClr val="tx2"/>
                </a:solidFill>
              </a:rPr>
              <a:t> </a:t>
            </a:r>
            <a:r>
              <a:rPr lang="sk-SK" dirty="0" err="1" smtClean="0">
                <a:solidFill>
                  <a:schemeClr val="tx2"/>
                </a:solidFill>
              </a:rPr>
              <a:t>for</a:t>
            </a:r>
            <a:r>
              <a:rPr lang="sk-SK" dirty="0" smtClean="0">
                <a:solidFill>
                  <a:schemeClr val="tx2"/>
                </a:solidFill>
              </a:rPr>
              <a:t> a 2 </a:t>
            </a:r>
            <a:r>
              <a:rPr lang="sk-SK" dirty="0" err="1" smtClean="0">
                <a:solidFill>
                  <a:schemeClr val="tx2"/>
                </a:solidFill>
              </a:rPr>
              <a:t>year</a:t>
            </a:r>
            <a:r>
              <a:rPr lang="sk-SK" dirty="0" smtClean="0">
                <a:solidFill>
                  <a:schemeClr val="tx2"/>
                </a:solidFill>
              </a:rPr>
              <a:t> </a:t>
            </a:r>
            <a:r>
              <a:rPr lang="sk-SK" dirty="0" err="1" smtClean="0">
                <a:solidFill>
                  <a:schemeClr val="tx2"/>
                </a:solidFill>
              </a:rPr>
              <a:t>period</a:t>
            </a:r>
            <a:r>
              <a:rPr lang="sk-SK" dirty="0" smtClean="0">
                <a:solidFill>
                  <a:schemeClr val="tx2"/>
                </a:solidFill>
              </a:rPr>
              <a:t> – </a:t>
            </a:r>
            <a:r>
              <a:rPr lang="sk-SK" b="1" dirty="0" smtClean="0">
                <a:solidFill>
                  <a:srgbClr val="7030A0"/>
                </a:solidFill>
              </a:rPr>
              <a:t>90 000 €</a:t>
            </a:r>
          </a:p>
          <a:p>
            <a:endParaRPr lang="sk-SK" dirty="0"/>
          </a:p>
          <a:p>
            <a:endParaRPr lang="sk-SK" dirty="0" smtClean="0"/>
          </a:p>
        </p:txBody>
      </p:sp>
    </p:spTree>
    <p:extLst>
      <p:ext uri="{BB962C8B-B14F-4D97-AF65-F5344CB8AC3E}">
        <p14:creationId xmlns:p14="http://schemas.microsoft.com/office/powerpoint/2010/main" val="495936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smtClean="0">
                <a:solidFill>
                  <a:srgbClr val="7030A0"/>
                </a:solidFill>
              </a:rPr>
              <a:t>Slovakia</a:t>
            </a:r>
            <a:endParaRPr lang="sk-SK" b="1" dirty="0">
              <a:solidFill>
                <a:srgbClr val="7030A0"/>
              </a:solidFill>
            </a:endParaRPr>
          </a:p>
        </p:txBody>
      </p:sp>
      <p:sp>
        <p:nvSpPr>
          <p:cNvPr id="3" name="Zástupný objekt pre obsah 2"/>
          <p:cNvSpPr>
            <a:spLocks noGrp="1"/>
          </p:cNvSpPr>
          <p:nvPr>
            <p:ph sz="quarter" idx="1"/>
          </p:nvPr>
        </p:nvSpPr>
        <p:spPr/>
        <p:txBody>
          <a:bodyPr>
            <a:normAutofit lnSpcReduction="10000"/>
          </a:bodyPr>
          <a:lstStyle/>
          <a:p>
            <a:r>
              <a:rPr lang="sk-SK" b="1" dirty="0" smtClean="0">
                <a:solidFill>
                  <a:schemeClr val="tx2"/>
                </a:solidFill>
              </a:rPr>
              <a:t>2016 </a:t>
            </a:r>
            <a:r>
              <a:rPr lang="sk-SK" b="1" dirty="0" err="1" smtClean="0">
                <a:solidFill>
                  <a:schemeClr val="tx2"/>
                </a:solidFill>
              </a:rPr>
              <a:t>call</a:t>
            </a:r>
            <a:r>
              <a:rPr lang="sk-SK" b="1" dirty="0" smtClean="0">
                <a:solidFill>
                  <a:schemeClr val="tx2"/>
                </a:solidFill>
              </a:rPr>
              <a:t> </a:t>
            </a:r>
            <a:r>
              <a:rPr lang="sk-SK" dirty="0" smtClean="0">
                <a:solidFill>
                  <a:schemeClr val="tx2"/>
                </a:solidFill>
              </a:rPr>
              <a:t>– </a:t>
            </a:r>
            <a:r>
              <a:rPr lang="sk-SK" dirty="0" err="1" smtClean="0">
                <a:solidFill>
                  <a:schemeClr val="tx2"/>
                </a:solidFill>
              </a:rPr>
              <a:t>total</a:t>
            </a:r>
            <a:r>
              <a:rPr lang="sk-SK" dirty="0" smtClean="0">
                <a:solidFill>
                  <a:schemeClr val="tx2"/>
                </a:solidFill>
              </a:rPr>
              <a:t> </a:t>
            </a:r>
            <a:r>
              <a:rPr lang="sk-SK" dirty="0" err="1" smtClean="0">
                <a:solidFill>
                  <a:schemeClr val="tx2"/>
                </a:solidFill>
              </a:rPr>
              <a:t>number</a:t>
            </a:r>
            <a:r>
              <a:rPr lang="sk-SK" dirty="0" smtClean="0">
                <a:solidFill>
                  <a:schemeClr val="tx2"/>
                </a:solidFill>
              </a:rPr>
              <a:t> of </a:t>
            </a:r>
            <a:r>
              <a:rPr lang="sk-SK" dirty="0" err="1" smtClean="0">
                <a:solidFill>
                  <a:schemeClr val="tx2"/>
                </a:solidFill>
              </a:rPr>
              <a:t>received</a:t>
            </a:r>
            <a:r>
              <a:rPr lang="sk-SK" dirty="0" smtClean="0">
                <a:solidFill>
                  <a:schemeClr val="tx2"/>
                </a:solidFill>
              </a:rPr>
              <a:t> </a:t>
            </a:r>
            <a:r>
              <a:rPr lang="sk-SK" dirty="0" err="1" smtClean="0">
                <a:solidFill>
                  <a:schemeClr val="tx2"/>
                </a:solidFill>
              </a:rPr>
              <a:t>applications</a:t>
            </a:r>
            <a:r>
              <a:rPr lang="sk-SK" dirty="0" smtClean="0">
                <a:solidFill>
                  <a:schemeClr val="tx2"/>
                </a:solidFill>
              </a:rPr>
              <a:t> </a:t>
            </a:r>
            <a:r>
              <a:rPr lang="sk-SK" dirty="0" err="1" smtClean="0">
                <a:solidFill>
                  <a:schemeClr val="tx2"/>
                </a:solidFill>
              </a:rPr>
              <a:t>with</a:t>
            </a:r>
            <a:r>
              <a:rPr lang="sk-SK" dirty="0" smtClean="0">
                <a:solidFill>
                  <a:schemeClr val="tx2"/>
                </a:solidFill>
              </a:rPr>
              <a:t> Slovak </a:t>
            </a:r>
            <a:r>
              <a:rPr lang="sk-SK" dirty="0" err="1" smtClean="0">
                <a:solidFill>
                  <a:schemeClr val="tx2"/>
                </a:solidFill>
              </a:rPr>
              <a:t>participation</a:t>
            </a:r>
            <a:r>
              <a:rPr lang="sk-SK" dirty="0" smtClean="0">
                <a:solidFill>
                  <a:schemeClr val="tx2"/>
                </a:solidFill>
              </a:rPr>
              <a:t> – </a:t>
            </a:r>
            <a:r>
              <a:rPr lang="sk-SK" b="1" dirty="0" smtClean="0">
                <a:solidFill>
                  <a:srgbClr val="7030A0"/>
                </a:solidFill>
              </a:rPr>
              <a:t>54</a:t>
            </a:r>
          </a:p>
          <a:p>
            <a:r>
              <a:rPr lang="sk-SK" dirty="0" err="1" smtClean="0">
                <a:solidFill>
                  <a:schemeClr val="tx2"/>
                </a:solidFill>
              </a:rPr>
              <a:t>Eligible</a:t>
            </a:r>
            <a:r>
              <a:rPr lang="sk-SK" dirty="0" smtClean="0">
                <a:solidFill>
                  <a:schemeClr val="tx2"/>
                </a:solidFill>
              </a:rPr>
              <a:t> </a:t>
            </a:r>
            <a:r>
              <a:rPr lang="sk-SK" dirty="0" err="1" smtClean="0">
                <a:solidFill>
                  <a:schemeClr val="tx2"/>
                </a:solidFill>
              </a:rPr>
              <a:t>applications</a:t>
            </a:r>
            <a:r>
              <a:rPr lang="sk-SK" dirty="0" smtClean="0">
                <a:solidFill>
                  <a:schemeClr val="tx2"/>
                </a:solidFill>
              </a:rPr>
              <a:t> </a:t>
            </a:r>
            <a:r>
              <a:rPr lang="sk-SK" dirty="0" err="1" smtClean="0">
                <a:solidFill>
                  <a:schemeClr val="tx2"/>
                </a:solidFill>
              </a:rPr>
              <a:t>with</a:t>
            </a:r>
            <a:r>
              <a:rPr lang="sk-SK" dirty="0" smtClean="0">
                <a:solidFill>
                  <a:schemeClr val="tx2"/>
                </a:solidFill>
              </a:rPr>
              <a:t> Slovak </a:t>
            </a:r>
            <a:r>
              <a:rPr lang="sk-SK" dirty="0" err="1" smtClean="0">
                <a:solidFill>
                  <a:schemeClr val="tx2"/>
                </a:solidFill>
              </a:rPr>
              <a:t>participation</a:t>
            </a:r>
            <a:r>
              <a:rPr lang="sk-SK" dirty="0" smtClean="0">
                <a:solidFill>
                  <a:schemeClr val="tx2"/>
                </a:solidFill>
              </a:rPr>
              <a:t> – </a:t>
            </a:r>
            <a:r>
              <a:rPr lang="sk-SK" b="1" dirty="0" smtClean="0">
                <a:solidFill>
                  <a:srgbClr val="7030A0"/>
                </a:solidFill>
              </a:rPr>
              <a:t>50</a:t>
            </a:r>
          </a:p>
          <a:p>
            <a:r>
              <a:rPr lang="sk-SK" dirty="0" err="1" smtClean="0">
                <a:solidFill>
                  <a:schemeClr val="tx2"/>
                </a:solidFill>
              </a:rPr>
              <a:t>Projects</a:t>
            </a:r>
            <a:r>
              <a:rPr lang="sk-SK" dirty="0" smtClean="0">
                <a:solidFill>
                  <a:schemeClr val="tx2"/>
                </a:solidFill>
              </a:rPr>
              <a:t> </a:t>
            </a:r>
            <a:r>
              <a:rPr lang="sk-SK" dirty="0" err="1" smtClean="0">
                <a:solidFill>
                  <a:schemeClr val="tx2"/>
                </a:solidFill>
              </a:rPr>
              <a:t>approved</a:t>
            </a:r>
            <a:r>
              <a:rPr lang="sk-SK" dirty="0" smtClean="0">
                <a:solidFill>
                  <a:schemeClr val="tx2"/>
                </a:solidFill>
              </a:rPr>
              <a:t> </a:t>
            </a:r>
            <a:r>
              <a:rPr lang="sk-SK" dirty="0" err="1" smtClean="0">
                <a:solidFill>
                  <a:schemeClr val="tx2"/>
                </a:solidFill>
              </a:rPr>
              <a:t>for</a:t>
            </a:r>
            <a:r>
              <a:rPr lang="sk-SK" dirty="0" smtClean="0">
                <a:solidFill>
                  <a:schemeClr val="tx2"/>
                </a:solidFill>
              </a:rPr>
              <a:t> </a:t>
            </a:r>
            <a:r>
              <a:rPr lang="sk-SK" dirty="0" err="1" smtClean="0">
                <a:solidFill>
                  <a:schemeClr val="tx2"/>
                </a:solidFill>
              </a:rPr>
              <a:t>funding</a:t>
            </a:r>
            <a:r>
              <a:rPr lang="sk-SK" dirty="0" smtClean="0">
                <a:solidFill>
                  <a:schemeClr val="tx2"/>
                </a:solidFill>
              </a:rPr>
              <a:t> – </a:t>
            </a:r>
            <a:r>
              <a:rPr lang="sk-SK" b="1" dirty="0" smtClean="0">
                <a:solidFill>
                  <a:srgbClr val="7030A0"/>
                </a:solidFill>
              </a:rPr>
              <a:t>17</a:t>
            </a:r>
          </a:p>
          <a:p>
            <a:r>
              <a:rPr lang="sk-SK" dirty="0" err="1" smtClean="0">
                <a:solidFill>
                  <a:schemeClr val="tx2"/>
                </a:solidFill>
              </a:rPr>
              <a:t>Budget</a:t>
            </a:r>
            <a:r>
              <a:rPr lang="sk-SK" dirty="0" smtClean="0">
                <a:solidFill>
                  <a:schemeClr val="tx2"/>
                </a:solidFill>
              </a:rPr>
              <a:t> </a:t>
            </a:r>
            <a:r>
              <a:rPr lang="sk-SK" dirty="0" err="1" smtClean="0">
                <a:solidFill>
                  <a:schemeClr val="tx2"/>
                </a:solidFill>
              </a:rPr>
              <a:t>for</a:t>
            </a:r>
            <a:r>
              <a:rPr lang="sk-SK" dirty="0" smtClean="0">
                <a:solidFill>
                  <a:schemeClr val="tx2"/>
                </a:solidFill>
              </a:rPr>
              <a:t> 17 </a:t>
            </a:r>
            <a:r>
              <a:rPr lang="sk-SK" dirty="0" err="1" smtClean="0">
                <a:solidFill>
                  <a:schemeClr val="tx2"/>
                </a:solidFill>
              </a:rPr>
              <a:t>projects</a:t>
            </a:r>
            <a:r>
              <a:rPr lang="sk-SK" dirty="0" smtClean="0">
                <a:solidFill>
                  <a:schemeClr val="tx2"/>
                </a:solidFill>
              </a:rPr>
              <a:t> </a:t>
            </a:r>
            <a:r>
              <a:rPr lang="sk-SK" dirty="0" err="1" smtClean="0">
                <a:solidFill>
                  <a:schemeClr val="tx2"/>
                </a:solidFill>
              </a:rPr>
              <a:t>for</a:t>
            </a:r>
            <a:r>
              <a:rPr lang="sk-SK" dirty="0" smtClean="0">
                <a:solidFill>
                  <a:schemeClr val="tx2"/>
                </a:solidFill>
              </a:rPr>
              <a:t> a 2 </a:t>
            </a:r>
            <a:r>
              <a:rPr lang="sk-SK" dirty="0" err="1" smtClean="0">
                <a:solidFill>
                  <a:schemeClr val="tx2"/>
                </a:solidFill>
              </a:rPr>
              <a:t>year</a:t>
            </a:r>
            <a:r>
              <a:rPr lang="sk-SK" dirty="0" smtClean="0">
                <a:solidFill>
                  <a:schemeClr val="tx2"/>
                </a:solidFill>
              </a:rPr>
              <a:t> </a:t>
            </a:r>
            <a:r>
              <a:rPr lang="sk-SK" dirty="0" err="1" smtClean="0">
                <a:solidFill>
                  <a:schemeClr val="tx2"/>
                </a:solidFill>
              </a:rPr>
              <a:t>period</a:t>
            </a:r>
            <a:r>
              <a:rPr lang="sk-SK" dirty="0" smtClean="0">
                <a:solidFill>
                  <a:schemeClr val="tx2"/>
                </a:solidFill>
              </a:rPr>
              <a:t> – </a:t>
            </a:r>
            <a:r>
              <a:rPr lang="sk-SK" b="1" dirty="0" smtClean="0">
                <a:solidFill>
                  <a:srgbClr val="7030A0"/>
                </a:solidFill>
              </a:rPr>
              <a:t>200 000 €</a:t>
            </a:r>
          </a:p>
          <a:p>
            <a:endParaRPr lang="sk-SK" dirty="0"/>
          </a:p>
          <a:p>
            <a:r>
              <a:rPr lang="sk-SK" b="1" dirty="0" smtClean="0">
                <a:solidFill>
                  <a:schemeClr val="tx2"/>
                </a:solidFill>
              </a:rPr>
              <a:t>2020 </a:t>
            </a:r>
            <a:r>
              <a:rPr lang="sk-SK" b="1" dirty="0" err="1" smtClean="0">
                <a:solidFill>
                  <a:schemeClr val="tx2"/>
                </a:solidFill>
              </a:rPr>
              <a:t>call</a:t>
            </a:r>
            <a:r>
              <a:rPr lang="sk-SK" b="1" dirty="0" smtClean="0">
                <a:solidFill>
                  <a:schemeClr val="tx2"/>
                </a:solidFill>
              </a:rPr>
              <a:t> </a:t>
            </a:r>
            <a:r>
              <a:rPr lang="sk-SK" dirty="0" smtClean="0">
                <a:solidFill>
                  <a:schemeClr val="tx2"/>
                </a:solidFill>
              </a:rPr>
              <a:t>– </a:t>
            </a:r>
            <a:r>
              <a:rPr lang="sk-SK" dirty="0" err="1" smtClean="0">
                <a:solidFill>
                  <a:schemeClr val="tx2"/>
                </a:solidFill>
              </a:rPr>
              <a:t>total</a:t>
            </a:r>
            <a:r>
              <a:rPr lang="sk-SK" dirty="0" smtClean="0">
                <a:solidFill>
                  <a:schemeClr val="tx2"/>
                </a:solidFill>
              </a:rPr>
              <a:t> </a:t>
            </a:r>
            <a:r>
              <a:rPr lang="sk-SK" dirty="0" err="1" smtClean="0">
                <a:solidFill>
                  <a:schemeClr val="tx2"/>
                </a:solidFill>
              </a:rPr>
              <a:t>number</a:t>
            </a:r>
            <a:r>
              <a:rPr lang="sk-SK" dirty="0" smtClean="0">
                <a:solidFill>
                  <a:schemeClr val="tx2"/>
                </a:solidFill>
              </a:rPr>
              <a:t> of </a:t>
            </a:r>
            <a:r>
              <a:rPr lang="sk-SK" dirty="0" err="1" smtClean="0">
                <a:solidFill>
                  <a:schemeClr val="tx2"/>
                </a:solidFill>
              </a:rPr>
              <a:t>received</a:t>
            </a:r>
            <a:r>
              <a:rPr lang="sk-SK" dirty="0" smtClean="0">
                <a:solidFill>
                  <a:schemeClr val="tx2"/>
                </a:solidFill>
              </a:rPr>
              <a:t> </a:t>
            </a:r>
            <a:r>
              <a:rPr lang="sk-SK" dirty="0" err="1" smtClean="0">
                <a:solidFill>
                  <a:schemeClr val="tx2"/>
                </a:solidFill>
              </a:rPr>
              <a:t>applications</a:t>
            </a:r>
            <a:r>
              <a:rPr lang="sk-SK" dirty="0" smtClean="0">
                <a:solidFill>
                  <a:schemeClr val="tx2"/>
                </a:solidFill>
              </a:rPr>
              <a:t> </a:t>
            </a:r>
            <a:r>
              <a:rPr lang="sk-SK" dirty="0" err="1" smtClean="0">
                <a:solidFill>
                  <a:schemeClr val="tx2"/>
                </a:solidFill>
              </a:rPr>
              <a:t>with</a:t>
            </a:r>
            <a:r>
              <a:rPr lang="sk-SK" dirty="0" smtClean="0">
                <a:solidFill>
                  <a:schemeClr val="tx2"/>
                </a:solidFill>
              </a:rPr>
              <a:t> Slovak </a:t>
            </a:r>
            <a:r>
              <a:rPr lang="sk-SK" dirty="0" err="1" smtClean="0">
                <a:solidFill>
                  <a:schemeClr val="tx2"/>
                </a:solidFill>
              </a:rPr>
              <a:t>participation</a:t>
            </a:r>
            <a:r>
              <a:rPr lang="sk-SK" dirty="0" smtClean="0">
                <a:solidFill>
                  <a:schemeClr val="tx2"/>
                </a:solidFill>
              </a:rPr>
              <a:t> – </a:t>
            </a:r>
            <a:r>
              <a:rPr lang="sk-SK" b="1" dirty="0" smtClean="0">
                <a:solidFill>
                  <a:srgbClr val="7030A0"/>
                </a:solidFill>
              </a:rPr>
              <a:t>52</a:t>
            </a:r>
          </a:p>
          <a:p>
            <a:r>
              <a:rPr lang="sk-SK" dirty="0" err="1" smtClean="0">
                <a:solidFill>
                  <a:schemeClr val="tx2"/>
                </a:solidFill>
              </a:rPr>
              <a:t>Eligible</a:t>
            </a:r>
            <a:r>
              <a:rPr lang="sk-SK" dirty="0" smtClean="0">
                <a:solidFill>
                  <a:schemeClr val="tx2"/>
                </a:solidFill>
              </a:rPr>
              <a:t> </a:t>
            </a:r>
            <a:r>
              <a:rPr lang="sk-SK" dirty="0" err="1" smtClean="0">
                <a:solidFill>
                  <a:schemeClr val="tx2"/>
                </a:solidFill>
              </a:rPr>
              <a:t>applications</a:t>
            </a:r>
            <a:r>
              <a:rPr lang="sk-SK" dirty="0" smtClean="0">
                <a:solidFill>
                  <a:schemeClr val="tx2"/>
                </a:solidFill>
              </a:rPr>
              <a:t> </a:t>
            </a:r>
            <a:r>
              <a:rPr lang="sk-SK" dirty="0" err="1" smtClean="0">
                <a:solidFill>
                  <a:schemeClr val="tx2"/>
                </a:solidFill>
              </a:rPr>
              <a:t>with</a:t>
            </a:r>
            <a:r>
              <a:rPr lang="sk-SK" dirty="0" smtClean="0">
                <a:solidFill>
                  <a:schemeClr val="tx2"/>
                </a:solidFill>
              </a:rPr>
              <a:t> Slovak </a:t>
            </a:r>
            <a:r>
              <a:rPr lang="sk-SK" dirty="0" err="1" smtClean="0">
                <a:solidFill>
                  <a:schemeClr val="tx2"/>
                </a:solidFill>
              </a:rPr>
              <a:t>participation</a:t>
            </a:r>
            <a:r>
              <a:rPr lang="sk-SK" dirty="0" smtClean="0">
                <a:solidFill>
                  <a:schemeClr val="tx2"/>
                </a:solidFill>
              </a:rPr>
              <a:t> -</a:t>
            </a:r>
            <a:r>
              <a:rPr lang="sk-SK" b="1" dirty="0" smtClean="0">
                <a:solidFill>
                  <a:srgbClr val="7030A0"/>
                </a:solidFill>
              </a:rPr>
              <a:t> 39</a:t>
            </a:r>
          </a:p>
          <a:p>
            <a:r>
              <a:rPr lang="sk-SK" dirty="0" err="1" smtClean="0">
                <a:solidFill>
                  <a:schemeClr val="tx2"/>
                </a:solidFill>
              </a:rPr>
              <a:t>Projects</a:t>
            </a:r>
            <a:r>
              <a:rPr lang="sk-SK" dirty="0" smtClean="0">
                <a:solidFill>
                  <a:schemeClr val="tx2"/>
                </a:solidFill>
              </a:rPr>
              <a:t> </a:t>
            </a:r>
            <a:r>
              <a:rPr lang="sk-SK" dirty="0" err="1" smtClean="0">
                <a:solidFill>
                  <a:schemeClr val="tx2"/>
                </a:solidFill>
              </a:rPr>
              <a:t>approved</a:t>
            </a:r>
            <a:r>
              <a:rPr lang="sk-SK" dirty="0" smtClean="0">
                <a:solidFill>
                  <a:schemeClr val="tx2"/>
                </a:solidFill>
              </a:rPr>
              <a:t> </a:t>
            </a:r>
            <a:r>
              <a:rPr lang="sk-SK" dirty="0" err="1" smtClean="0">
                <a:solidFill>
                  <a:schemeClr val="tx2"/>
                </a:solidFill>
              </a:rPr>
              <a:t>for</a:t>
            </a:r>
            <a:r>
              <a:rPr lang="sk-SK" dirty="0" smtClean="0">
                <a:solidFill>
                  <a:schemeClr val="tx2"/>
                </a:solidFill>
              </a:rPr>
              <a:t> </a:t>
            </a:r>
            <a:r>
              <a:rPr lang="sk-SK" dirty="0" err="1" smtClean="0">
                <a:solidFill>
                  <a:schemeClr val="tx2"/>
                </a:solidFill>
              </a:rPr>
              <a:t>funding</a:t>
            </a:r>
            <a:r>
              <a:rPr lang="sk-SK" dirty="0" smtClean="0">
                <a:solidFill>
                  <a:schemeClr val="tx2"/>
                </a:solidFill>
              </a:rPr>
              <a:t> – </a:t>
            </a:r>
            <a:r>
              <a:rPr lang="sk-SK" b="1" dirty="0" smtClean="0">
                <a:solidFill>
                  <a:srgbClr val="7030A0"/>
                </a:solidFill>
              </a:rPr>
              <a:t>15</a:t>
            </a:r>
          </a:p>
          <a:p>
            <a:r>
              <a:rPr lang="sk-SK" dirty="0" err="1" smtClean="0">
                <a:solidFill>
                  <a:schemeClr val="tx2"/>
                </a:solidFill>
              </a:rPr>
              <a:t>Budget</a:t>
            </a:r>
            <a:r>
              <a:rPr lang="sk-SK" dirty="0" smtClean="0">
                <a:solidFill>
                  <a:schemeClr val="tx2"/>
                </a:solidFill>
              </a:rPr>
              <a:t> </a:t>
            </a:r>
            <a:r>
              <a:rPr lang="sk-SK" dirty="0" err="1" smtClean="0">
                <a:solidFill>
                  <a:schemeClr val="tx2"/>
                </a:solidFill>
              </a:rPr>
              <a:t>for</a:t>
            </a:r>
            <a:r>
              <a:rPr lang="sk-SK" dirty="0" smtClean="0">
                <a:solidFill>
                  <a:schemeClr val="tx2"/>
                </a:solidFill>
              </a:rPr>
              <a:t> 15 </a:t>
            </a:r>
            <a:r>
              <a:rPr lang="sk-SK" dirty="0" err="1" smtClean="0">
                <a:solidFill>
                  <a:schemeClr val="tx2"/>
                </a:solidFill>
              </a:rPr>
              <a:t>projects</a:t>
            </a:r>
            <a:r>
              <a:rPr lang="sk-SK" dirty="0" smtClean="0">
                <a:solidFill>
                  <a:schemeClr val="tx2"/>
                </a:solidFill>
              </a:rPr>
              <a:t> </a:t>
            </a:r>
            <a:r>
              <a:rPr lang="sk-SK" dirty="0" err="1" smtClean="0">
                <a:solidFill>
                  <a:schemeClr val="tx2"/>
                </a:solidFill>
              </a:rPr>
              <a:t>for</a:t>
            </a:r>
            <a:r>
              <a:rPr lang="sk-SK" dirty="0" smtClean="0">
                <a:solidFill>
                  <a:schemeClr val="tx2"/>
                </a:solidFill>
              </a:rPr>
              <a:t> a 2 </a:t>
            </a:r>
            <a:r>
              <a:rPr lang="sk-SK" dirty="0" err="1" smtClean="0">
                <a:solidFill>
                  <a:schemeClr val="tx2"/>
                </a:solidFill>
              </a:rPr>
              <a:t>year</a:t>
            </a:r>
            <a:r>
              <a:rPr lang="sk-SK" dirty="0" smtClean="0">
                <a:solidFill>
                  <a:schemeClr val="tx2"/>
                </a:solidFill>
              </a:rPr>
              <a:t> </a:t>
            </a:r>
            <a:r>
              <a:rPr lang="sk-SK" dirty="0" err="1" smtClean="0">
                <a:solidFill>
                  <a:schemeClr val="tx2"/>
                </a:solidFill>
              </a:rPr>
              <a:t>period</a:t>
            </a:r>
            <a:r>
              <a:rPr lang="sk-SK" dirty="0" smtClean="0">
                <a:solidFill>
                  <a:schemeClr val="tx2"/>
                </a:solidFill>
              </a:rPr>
              <a:t> – </a:t>
            </a:r>
            <a:r>
              <a:rPr lang="sk-SK" b="1" dirty="0" smtClean="0">
                <a:solidFill>
                  <a:srgbClr val="7030A0"/>
                </a:solidFill>
              </a:rPr>
              <a:t>170 000 €</a:t>
            </a:r>
          </a:p>
        </p:txBody>
      </p:sp>
    </p:spTree>
    <p:extLst>
      <p:ext uri="{BB962C8B-B14F-4D97-AF65-F5344CB8AC3E}">
        <p14:creationId xmlns:p14="http://schemas.microsoft.com/office/powerpoint/2010/main" val="3402376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solidFill>
                  <a:srgbClr val="7030A0"/>
                </a:solidFill>
              </a:rPr>
              <a:t>France</a:t>
            </a:r>
            <a:endParaRPr lang="sk-SK" b="1" dirty="0">
              <a:solidFill>
                <a:srgbClr val="7030A0"/>
              </a:solidFill>
            </a:endParaRPr>
          </a:p>
        </p:txBody>
      </p:sp>
      <p:sp>
        <p:nvSpPr>
          <p:cNvPr id="3" name="Zástupný objekt pre obsah 2"/>
          <p:cNvSpPr>
            <a:spLocks noGrp="1"/>
          </p:cNvSpPr>
          <p:nvPr>
            <p:ph sz="quarter" idx="1"/>
          </p:nvPr>
        </p:nvSpPr>
        <p:spPr/>
        <p:txBody>
          <a:bodyPr/>
          <a:lstStyle/>
          <a:p>
            <a:r>
              <a:rPr lang="sk-SK" b="1" dirty="0" smtClean="0">
                <a:solidFill>
                  <a:schemeClr val="tx2"/>
                </a:solidFill>
              </a:rPr>
              <a:t>2020 </a:t>
            </a:r>
            <a:r>
              <a:rPr lang="sk-SK" b="1" dirty="0" err="1" smtClean="0">
                <a:solidFill>
                  <a:schemeClr val="tx2"/>
                </a:solidFill>
              </a:rPr>
              <a:t>call</a:t>
            </a:r>
            <a:r>
              <a:rPr lang="sk-SK" b="1" dirty="0" smtClean="0">
                <a:solidFill>
                  <a:schemeClr val="tx2"/>
                </a:solidFill>
              </a:rPr>
              <a:t> </a:t>
            </a:r>
            <a:r>
              <a:rPr lang="sk-SK" dirty="0" smtClean="0">
                <a:solidFill>
                  <a:schemeClr val="tx2"/>
                </a:solidFill>
              </a:rPr>
              <a:t>– </a:t>
            </a:r>
            <a:r>
              <a:rPr lang="sk-SK" dirty="0" err="1" smtClean="0">
                <a:solidFill>
                  <a:schemeClr val="tx2"/>
                </a:solidFill>
              </a:rPr>
              <a:t>total</a:t>
            </a:r>
            <a:r>
              <a:rPr lang="sk-SK" dirty="0" smtClean="0">
                <a:solidFill>
                  <a:schemeClr val="tx2"/>
                </a:solidFill>
              </a:rPr>
              <a:t> </a:t>
            </a:r>
            <a:r>
              <a:rPr lang="sk-SK" dirty="0" err="1" smtClean="0">
                <a:solidFill>
                  <a:schemeClr val="tx2"/>
                </a:solidFill>
              </a:rPr>
              <a:t>number</a:t>
            </a:r>
            <a:r>
              <a:rPr lang="sk-SK" dirty="0" smtClean="0">
                <a:solidFill>
                  <a:schemeClr val="tx2"/>
                </a:solidFill>
              </a:rPr>
              <a:t> of </a:t>
            </a:r>
            <a:r>
              <a:rPr lang="sk-SK" dirty="0" err="1" smtClean="0">
                <a:solidFill>
                  <a:schemeClr val="tx2"/>
                </a:solidFill>
              </a:rPr>
              <a:t>received</a:t>
            </a:r>
            <a:r>
              <a:rPr lang="sk-SK" dirty="0" smtClean="0">
                <a:solidFill>
                  <a:schemeClr val="tx2"/>
                </a:solidFill>
              </a:rPr>
              <a:t> </a:t>
            </a:r>
            <a:r>
              <a:rPr lang="sk-SK" dirty="0" err="1" smtClean="0">
                <a:solidFill>
                  <a:schemeClr val="tx2"/>
                </a:solidFill>
              </a:rPr>
              <a:t>applications</a:t>
            </a:r>
            <a:r>
              <a:rPr lang="sk-SK" dirty="0" smtClean="0">
                <a:solidFill>
                  <a:schemeClr val="tx2"/>
                </a:solidFill>
              </a:rPr>
              <a:t> </a:t>
            </a:r>
            <a:r>
              <a:rPr lang="sk-SK" dirty="0" err="1" smtClean="0">
                <a:solidFill>
                  <a:schemeClr val="tx2"/>
                </a:solidFill>
              </a:rPr>
              <a:t>with</a:t>
            </a:r>
            <a:r>
              <a:rPr lang="sk-SK" dirty="0" smtClean="0">
                <a:solidFill>
                  <a:schemeClr val="tx2"/>
                </a:solidFill>
              </a:rPr>
              <a:t> </a:t>
            </a:r>
            <a:r>
              <a:rPr lang="sk-SK" dirty="0" err="1" smtClean="0">
                <a:solidFill>
                  <a:schemeClr val="tx2"/>
                </a:solidFill>
              </a:rPr>
              <a:t>French</a:t>
            </a:r>
            <a:r>
              <a:rPr lang="sk-SK" dirty="0" smtClean="0">
                <a:solidFill>
                  <a:schemeClr val="tx2"/>
                </a:solidFill>
              </a:rPr>
              <a:t> </a:t>
            </a:r>
            <a:r>
              <a:rPr lang="sk-SK" dirty="0" err="1" smtClean="0">
                <a:solidFill>
                  <a:schemeClr val="tx2"/>
                </a:solidFill>
              </a:rPr>
              <a:t>participation</a:t>
            </a:r>
            <a:r>
              <a:rPr lang="sk-SK" dirty="0" smtClean="0">
                <a:solidFill>
                  <a:schemeClr val="tx2"/>
                </a:solidFill>
              </a:rPr>
              <a:t> – </a:t>
            </a:r>
            <a:r>
              <a:rPr lang="sk-SK" b="1" dirty="0" smtClean="0">
                <a:solidFill>
                  <a:srgbClr val="7030A0"/>
                </a:solidFill>
              </a:rPr>
              <a:t>22</a:t>
            </a:r>
          </a:p>
          <a:p>
            <a:r>
              <a:rPr lang="sk-SK" dirty="0" err="1" smtClean="0">
                <a:solidFill>
                  <a:schemeClr val="tx2"/>
                </a:solidFill>
              </a:rPr>
              <a:t>Eligible</a:t>
            </a:r>
            <a:r>
              <a:rPr lang="sk-SK" dirty="0" smtClean="0">
                <a:solidFill>
                  <a:schemeClr val="tx2"/>
                </a:solidFill>
              </a:rPr>
              <a:t> </a:t>
            </a:r>
            <a:r>
              <a:rPr lang="sk-SK" dirty="0" err="1" smtClean="0">
                <a:solidFill>
                  <a:schemeClr val="tx2"/>
                </a:solidFill>
              </a:rPr>
              <a:t>applications</a:t>
            </a:r>
            <a:r>
              <a:rPr lang="sk-SK" dirty="0" smtClean="0">
                <a:solidFill>
                  <a:schemeClr val="tx2"/>
                </a:solidFill>
              </a:rPr>
              <a:t> </a:t>
            </a:r>
            <a:r>
              <a:rPr lang="sk-SK" dirty="0" err="1" smtClean="0">
                <a:solidFill>
                  <a:schemeClr val="tx2"/>
                </a:solidFill>
              </a:rPr>
              <a:t>with</a:t>
            </a:r>
            <a:r>
              <a:rPr lang="sk-SK" dirty="0" smtClean="0">
                <a:solidFill>
                  <a:schemeClr val="tx2"/>
                </a:solidFill>
              </a:rPr>
              <a:t> </a:t>
            </a:r>
            <a:r>
              <a:rPr lang="sk-SK" dirty="0" err="1" smtClean="0">
                <a:solidFill>
                  <a:schemeClr val="tx2"/>
                </a:solidFill>
              </a:rPr>
              <a:t>French</a:t>
            </a:r>
            <a:r>
              <a:rPr lang="sk-SK" dirty="0" smtClean="0">
                <a:solidFill>
                  <a:schemeClr val="tx2"/>
                </a:solidFill>
              </a:rPr>
              <a:t> </a:t>
            </a:r>
            <a:r>
              <a:rPr lang="sk-SK" dirty="0" err="1" smtClean="0">
                <a:solidFill>
                  <a:schemeClr val="tx2"/>
                </a:solidFill>
              </a:rPr>
              <a:t>participation</a:t>
            </a:r>
            <a:r>
              <a:rPr lang="sk-SK" dirty="0" smtClean="0">
                <a:solidFill>
                  <a:schemeClr val="tx2"/>
                </a:solidFill>
              </a:rPr>
              <a:t> – </a:t>
            </a:r>
            <a:r>
              <a:rPr lang="sk-SK" b="1" dirty="0" smtClean="0">
                <a:solidFill>
                  <a:srgbClr val="7030A0"/>
                </a:solidFill>
              </a:rPr>
              <a:t>21</a:t>
            </a:r>
          </a:p>
          <a:p>
            <a:r>
              <a:rPr lang="sk-SK" dirty="0" smtClean="0">
                <a:solidFill>
                  <a:schemeClr val="tx2"/>
                </a:solidFill>
              </a:rPr>
              <a:t>Project </a:t>
            </a:r>
            <a:r>
              <a:rPr lang="sk-SK" dirty="0" err="1" smtClean="0">
                <a:solidFill>
                  <a:schemeClr val="tx2"/>
                </a:solidFill>
              </a:rPr>
              <a:t>approved</a:t>
            </a:r>
            <a:r>
              <a:rPr lang="sk-SK" dirty="0" smtClean="0">
                <a:solidFill>
                  <a:schemeClr val="tx2"/>
                </a:solidFill>
              </a:rPr>
              <a:t> </a:t>
            </a:r>
            <a:r>
              <a:rPr lang="sk-SK" dirty="0" err="1" smtClean="0">
                <a:solidFill>
                  <a:schemeClr val="tx2"/>
                </a:solidFill>
              </a:rPr>
              <a:t>for</a:t>
            </a:r>
            <a:r>
              <a:rPr lang="sk-SK" dirty="0" smtClean="0">
                <a:solidFill>
                  <a:schemeClr val="tx2"/>
                </a:solidFill>
              </a:rPr>
              <a:t> </a:t>
            </a:r>
            <a:r>
              <a:rPr lang="sk-SK" dirty="0" err="1" smtClean="0">
                <a:solidFill>
                  <a:schemeClr val="tx2"/>
                </a:solidFill>
              </a:rPr>
              <a:t>funding</a:t>
            </a:r>
            <a:r>
              <a:rPr lang="sk-SK" dirty="0" smtClean="0">
                <a:solidFill>
                  <a:schemeClr val="tx2"/>
                </a:solidFill>
              </a:rPr>
              <a:t> – </a:t>
            </a:r>
            <a:r>
              <a:rPr lang="sk-SK" b="1" dirty="0" smtClean="0">
                <a:solidFill>
                  <a:srgbClr val="7030A0"/>
                </a:solidFill>
              </a:rPr>
              <a:t>10</a:t>
            </a:r>
          </a:p>
          <a:p>
            <a:r>
              <a:rPr lang="sk-SK" dirty="0" err="1" smtClean="0">
                <a:solidFill>
                  <a:schemeClr val="tx2"/>
                </a:solidFill>
              </a:rPr>
              <a:t>Budget</a:t>
            </a:r>
            <a:r>
              <a:rPr lang="sk-SK" dirty="0" smtClean="0">
                <a:solidFill>
                  <a:schemeClr val="tx2"/>
                </a:solidFill>
              </a:rPr>
              <a:t> </a:t>
            </a:r>
            <a:r>
              <a:rPr lang="sk-SK" dirty="0" err="1" smtClean="0">
                <a:solidFill>
                  <a:schemeClr val="tx2"/>
                </a:solidFill>
              </a:rPr>
              <a:t>for</a:t>
            </a:r>
            <a:r>
              <a:rPr lang="sk-SK" dirty="0" smtClean="0">
                <a:solidFill>
                  <a:schemeClr val="tx2"/>
                </a:solidFill>
              </a:rPr>
              <a:t> 10 </a:t>
            </a:r>
            <a:r>
              <a:rPr lang="sk-SK" dirty="0" err="1" smtClean="0">
                <a:solidFill>
                  <a:schemeClr val="tx2"/>
                </a:solidFill>
              </a:rPr>
              <a:t>projects</a:t>
            </a:r>
            <a:r>
              <a:rPr lang="sk-SK" dirty="0" smtClean="0">
                <a:solidFill>
                  <a:schemeClr val="tx2"/>
                </a:solidFill>
              </a:rPr>
              <a:t> </a:t>
            </a:r>
            <a:r>
              <a:rPr lang="sk-SK" dirty="0" err="1" smtClean="0">
                <a:solidFill>
                  <a:schemeClr val="tx2"/>
                </a:solidFill>
              </a:rPr>
              <a:t>for</a:t>
            </a:r>
            <a:r>
              <a:rPr lang="sk-SK" dirty="0" smtClean="0">
                <a:solidFill>
                  <a:schemeClr val="tx2"/>
                </a:solidFill>
              </a:rPr>
              <a:t> a 2 </a:t>
            </a:r>
            <a:r>
              <a:rPr lang="sk-SK" dirty="0" err="1" smtClean="0">
                <a:solidFill>
                  <a:schemeClr val="tx2"/>
                </a:solidFill>
              </a:rPr>
              <a:t>year</a:t>
            </a:r>
            <a:r>
              <a:rPr lang="sk-SK" dirty="0" smtClean="0">
                <a:solidFill>
                  <a:schemeClr val="tx2"/>
                </a:solidFill>
              </a:rPr>
              <a:t> </a:t>
            </a:r>
            <a:r>
              <a:rPr lang="sk-SK" dirty="0" err="1" smtClean="0">
                <a:solidFill>
                  <a:schemeClr val="tx2"/>
                </a:solidFill>
              </a:rPr>
              <a:t>period</a:t>
            </a:r>
            <a:r>
              <a:rPr lang="sk-SK" dirty="0" smtClean="0">
                <a:solidFill>
                  <a:schemeClr val="tx2"/>
                </a:solidFill>
              </a:rPr>
              <a:t> – </a:t>
            </a:r>
            <a:r>
              <a:rPr lang="sk-SK" b="1" dirty="0" smtClean="0">
                <a:solidFill>
                  <a:srgbClr val="7030A0"/>
                </a:solidFill>
              </a:rPr>
              <a:t>35 000 €</a:t>
            </a:r>
          </a:p>
        </p:txBody>
      </p:sp>
    </p:spTree>
    <p:extLst>
      <p:ext uri="{BB962C8B-B14F-4D97-AF65-F5344CB8AC3E}">
        <p14:creationId xmlns:p14="http://schemas.microsoft.com/office/powerpoint/2010/main" val="13264391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solidFill>
                  <a:srgbClr val="7030A0"/>
                </a:solidFill>
              </a:rPr>
              <a:t>Added</a:t>
            </a:r>
            <a:r>
              <a:rPr lang="sk-SK" b="1" dirty="0" smtClean="0">
                <a:solidFill>
                  <a:srgbClr val="7030A0"/>
                </a:solidFill>
              </a:rPr>
              <a:t> </a:t>
            </a:r>
            <a:r>
              <a:rPr lang="sk-SK" b="1" dirty="0" err="1" smtClean="0">
                <a:solidFill>
                  <a:srgbClr val="7030A0"/>
                </a:solidFill>
              </a:rPr>
              <a:t>value</a:t>
            </a:r>
            <a:r>
              <a:rPr lang="sk-SK" b="1" dirty="0" smtClean="0">
                <a:solidFill>
                  <a:srgbClr val="7030A0"/>
                </a:solidFill>
              </a:rPr>
              <a:t> of </a:t>
            </a:r>
            <a:r>
              <a:rPr lang="sk-SK" b="1" dirty="0" err="1" smtClean="0">
                <a:solidFill>
                  <a:srgbClr val="7030A0"/>
                </a:solidFill>
              </a:rPr>
              <a:t>the</a:t>
            </a:r>
            <a:r>
              <a:rPr lang="sk-SK" b="1" dirty="0" smtClean="0">
                <a:solidFill>
                  <a:srgbClr val="7030A0"/>
                </a:solidFill>
              </a:rPr>
              <a:t> </a:t>
            </a:r>
            <a:r>
              <a:rPr lang="sk-SK" b="1" dirty="0" err="1" smtClean="0">
                <a:solidFill>
                  <a:srgbClr val="7030A0"/>
                </a:solidFill>
              </a:rPr>
              <a:t>collaboration</a:t>
            </a:r>
            <a:endParaRPr lang="sk-SK" b="1" dirty="0">
              <a:solidFill>
                <a:srgbClr val="7030A0"/>
              </a:solidFill>
            </a:endParaRPr>
          </a:p>
        </p:txBody>
      </p:sp>
      <p:sp>
        <p:nvSpPr>
          <p:cNvPr id="3" name="Zástupný objekt pre obsah 2"/>
          <p:cNvSpPr>
            <a:spLocks noGrp="1"/>
          </p:cNvSpPr>
          <p:nvPr>
            <p:ph sz="quarter" idx="1"/>
          </p:nvPr>
        </p:nvSpPr>
        <p:spPr/>
        <p:txBody>
          <a:bodyPr>
            <a:normAutofit fontScale="92500" lnSpcReduction="20000"/>
          </a:bodyPr>
          <a:lstStyle/>
          <a:p>
            <a:r>
              <a:rPr lang="en-US" dirty="0">
                <a:solidFill>
                  <a:schemeClr val="tx2"/>
                </a:solidFill>
              </a:rPr>
              <a:t>1. Integration of research teams and scientific equipment from prestigious scientific institutions in the Danube </a:t>
            </a:r>
            <a:r>
              <a:rPr lang="en-US" dirty="0" smtClean="0">
                <a:solidFill>
                  <a:schemeClr val="tx2"/>
                </a:solidFill>
              </a:rPr>
              <a:t>region</a:t>
            </a:r>
            <a:r>
              <a:rPr lang="sk-SK" dirty="0" smtClean="0">
                <a:solidFill>
                  <a:schemeClr val="tx2"/>
                </a:solidFill>
              </a:rPr>
              <a:t> and </a:t>
            </a:r>
            <a:r>
              <a:rPr lang="sk-SK" dirty="0" err="1" smtClean="0">
                <a:solidFill>
                  <a:schemeClr val="tx2"/>
                </a:solidFill>
              </a:rPr>
              <a:t>France</a:t>
            </a:r>
            <a:endParaRPr lang="sk-SK" dirty="0">
              <a:solidFill>
                <a:schemeClr val="tx2"/>
              </a:solidFill>
            </a:endParaRPr>
          </a:p>
          <a:p>
            <a:r>
              <a:rPr lang="en-US" dirty="0">
                <a:solidFill>
                  <a:schemeClr val="tx2"/>
                </a:solidFill>
              </a:rPr>
              <a:t>2. Transfer of the knowledge between the Project partners.</a:t>
            </a:r>
            <a:endParaRPr lang="sk-SK" dirty="0">
              <a:solidFill>
                <a:schemeClr val="tx2"/>
              </a:solidFill>
            </a:endParaRPr>
          </a:p>
          <a:p>
            <a:r>
              <a:rPr lang="en-US" dirty="0">
                <a:solidFill>
                  <a:schemeClr val="tx2"/>
                </a:solidFill>
              </a:rPr>
              <a:t>3. Publishing of joint research papers, and presentation of the obtained results of research at the scientific conferences and congresses.</a:t>
            </a:r>
            <a:endParaRPr lang="sk-SK" dirty="0">
              <a:solidFill>
                <a:schemeClr val="tx2"/>
              </a:solidFill>
            </a:endParaRPr>
          </a:p>
          <a:p>
            <a:r>
              <a:rPr lang="en-US" dirty="0">
                <a:solidFill>
                  <a:schemeClr val="tx2"/>
                </a:solidFill>
              </a:rPr>
              <a:t>4. Identification of new research topics for the future common research activities.</a:t>
            </a:r>
            <a:endParaRPr lang="sk-SK" dirty="0">
              <a:solidFill>
                <a:schemeClr val="tx2"/>
              </a:solidFill>
            </a:endParaRPr>
          </a:p>
          <a:p>
            <a:r>
              <a:rPr lang="en-US" dirty="0">
                <a:solidFill>
                  <a:schemeClr val="tx2"/>
                </a:solidFill>
              </a:rPr>
              <a:t>5. Data processing and interpretation in Danube region in all scientific and technological fields</a:t>
            </a:r>
            <a:endParaRPr lang="sk-SK" dirty="0">
              <a:solidFill>
                <a:schemeClr val="tx2"/>
              </a:solidFill>
            </a:endParaRPr>
          </a:p>
          <a:p>
            <a:r>
              <a:rPr lang="en-US" dirty="0">
                <a:solidFill>
                  <a:schemeClr val="tx2"/>
                </a:solidFill>
              </a:rPr>
              <a:t>6. Identification of new perspectives for future international collaboration </a:t>
            </a:r>
            <a:r>
              <a:rPr lang="en-US" dirty="0" smtClean="0">
                <a:solidFill>
                  <a:schemeClr val="tx2"/>
                </a:solidFill>
              </a:rPr>
              <a:t>among</a:t>
            </a:r>
            <a:r>
              <a:rPr lang="sk-SK" dirty="0">
                <a:solidFill>
                  <a:schemeClr val="tx2"/>
                </a:solidFill>
              </a:rPr>
              <a:t> P</a:t>
            </a:r>
            <a:r>
              <a:rPr lang="en-US" dirty="0" err="1" smtClean="0">
                <a:solidFill>
                  <a:schemeClr val="tx2"/>
                </a:solidFill>
              </a:rPr>
              <a:t>roject´s</a:t>
            </a:r>
            <a:r>
              <a:rPr lang="en-US" dirty="0" smtClean="0">
                <a:solidFill>
                  <a:schemeClr val="tx2"/>
                </a:solidFill>
              </a:rPr>
              <a:t> </a:t>
            </a:r>
            <a:r>
              <a:rPr lang="en-US" dirty="0">
                <a:solidFill>
                  <a:schemeClr val="tx2"/>
                </a:solidFill>
              </a:rPr>
              <a:t>partners in the Danube Region.</a:t>
            </a:r>
            <a:endParaRPr lang="sk-SK" dirty="0">
              <a:solidFill>
                <a:schemeClr val="tx2"/>
              </a:solidFill>
            </a:endParaRPr>
          </a:p>
          <a:p>
            <a:r>
              <a:rPr lang="sk-SK" dirty="0" smtClean="0">
                <a:solidFill>
                  <a:schemeClr val="tx2"/>
                </a:solidFill>
              </a:rPr>
              <a:t>7. </a:t>
            </a:r>
            <a:r>
              <a:rPr lang="en-US" dirty="0" smtClean="0">
                <a:solidFill>
                  <a:schemeClr val="tx2"/>
                </a:solidFill>
              </a:rPr>
              <a:t>Significant </a:t>
            </a:r>
            <a:r>
              <a:rPr lang="en-US" dirty="0">
                <a:solidFill>
                  <a:schemeClr val="tx2"/>
                </a:solidFill>
              </a:rPr>
              <a:t>impact on potential development of economy in Danube region.</a:t>
            </a:r>
            <a:endParaRPr lang="sk-SK" dirty="0">
              <a:solidFill>
                <a:schemeClr val="tx2"/>
              </a:solidFill>
            </a:endParaRPr>
          </a:p>
        </p:txBody>
      </p:sp>
    </p:spTree>
    <p:extLst>
      <p:ext uri="{BB962C8B-B14F-4D97-AF65-F5344CB8AC3E}">
        <p14:creationId xmlns:p14="http://schemas.microsoft.com/office/powerpoint/2010/main" val="6799010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ôvod">
  <a:themeElements>
    <a:clrScheme name="Pôvod">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Pôvod">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ôvod">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136</TotalTime>
  <Words>688</Words>
  <Application>Microsoft Office PowerPoint</Application>
  <PresentationFormat>Prezentácia na obrazovke (4:3)</PresentationFormat>
  <Paragraphs>88</Paragraphs>
  <Slides>10</Slides>
  <Notes>1</Notes>
  <HiddenSlides>0</HiddenSlides>
  <MMClips>0</MMClips>
  <ScaleCrop>false</ScaleCrop>
  <HeadingPairs>
    <vt:vector size="4" baseType="variant">
      <vt:variant>
        <vt:lpstr>Motív</vt:lpstr>
      </vt:variant>
      <vt:variant>
        <vt:i4>1</vt:i4>
      </vt:variant>
      <vt:variant>
        <vt:lpstr>Nadpisy snímok</vt:lpstr>
      </vt:variant>
      <vt:variant>
        <vt:i4>10</vt:i4>
      </vt:variant>
    </vt:vector>
  </HeadingPairs>
  <TitlesOfParts>
    <vt:vector size="11" baseType="lpstr">
      <vt:lpstr>Pôvod</vt:lpstr>
      <vt:lpstr>3 June 2020                           Online</vt:lpstr>
      <vt:lpstr>Multilateral calls</vt:lpstr>
      <vt:lpstr>Intentions and Objectives of the Public Call</vt:lpstr>
      <vt:lpstr>Austria</vt:lpstr>
      <vt:lpstr>Czech Republic</vt:lpstr>
      <vt:lpstr>Serbia</vt:lpstr>
      <vt:lpstr>Slovakia</vt:lpstr>
      <vt:lpstr>France</vt:lpstr>
      <vt:lpstr>Added value of the collaboration</vt:lpstr>
      <vt:lpstr>Prezentácia programu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of PA7 Tagets discussion</dc:title>
  <dc:creator>Szüdi Jaroslava</dc:creator>
  <cp:lastModifiedBy>Ľubica Pitlová</cp:lastModifiedBy>
  <cp:revision>459</cp:revision>
  <cp:lastPrinted>2019-01-21T15:16:01Z</cp:lastPrinted>
  <dcterms:created xsi:type="dcterms:W3CDTF">2015-12-01T15:20:12Z</dcterms:created>
  <dcterms:modified xsi:type="dcterms:W3CDTF">2020-06-02T07:44:56Z</dcterms:modified>
</cp:coreProperties>
</file>